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2 Bold" panose="020B0604020202020204" charset="0"/>
      <p:regular r:id="rId12"/>
    </p:embeddedFont>
    <p:embeddedFont>
      <p:font typeface="Chewy" panose="020B0604020202020204" charset="0"/>
      <p:regular r:id="rId13"/>
    </p:embeddedFont>
    <p:embeddedFont>
      <p:font typeface="Faustina Bold" panose="020B0604020202020204" charset="0"/>
      <p:regular r:id="rId14"/>
    </p:embeddedFont>
    <p:embeddedFont>
      <p:font typeface="Gagalin" panose="020B0604020202020204" charset="0"/>
      <p:regular r:id="rId15"/>
    </p:embeddedFont>
    <p:embeddedFont>
      <p:font typeface="Montserrat Bold" panose="020B0604020202020204" charset="0"/>
      <p:regular r:id="rId16"/>
    </p:embeddedFont>
    <p:embeddedFont>
      <p:font typeface="Shrikhand" panose="020B0604020202020204" charset="0"/>
      <p:regular r:id="rId17"/>
    </p:embeddedFont>
    <p:embeddedFont>
      <p:font typeface="Times New Roman Bold" panose="02020803070505020304" pitchFamily="18" charset="0"/>
      <p:regular r:id="rId18"/>
      <p:bold r:id="rId19"/>
    </p:embeddedFont>
    <p:embeddedFont>
      <p:font typeface="Times New Roman Bold Italics" panose="020B0604020202020204" charset="0"/>
      <p:regular r:id="rId20"/>
    </p:embeddedFont>
    <p:embeddedFont>
      <p:font typeface="TT Interphase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7.svg"/><Relationship Id="rId9" Type="http://schemas.openxmlformats.org/officeDocument/2006/relationships/hyperlink" Target="https://drive.google.com/file/d/1ao-HJmy99buSYrjx86SF1TFvUp8eEs4P/view?usp=sha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99132" y="0"/>
            <a:ext cx="12468015" cy="10790500"/>
          </a:xfrm>
          <a:custGeom>
            <a:avLst/>
            <a:gdLst/>
            <a:ahLst/>
            <a:cxnLst/>
            <a:rect l="l" t="t" r="r" b="b"/>
            <a:pathLst>
              <a:path w="12468015" h="10790500">
                <a:moveTo>
                  <a:pt x="0" y="0"/>
                </a:moveTo>
                <a:lnTo>
                  <a:pt x="12468016" y="0"/>
                </a:lnTo>
                <a:lnTo>
                  <a:pt x="12468016" y="10790500"/>
                </a:lnTo>
                <a:lnTo>
                  <a:pt x="0" y="1079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557236"/>
            <a:ext cx="3333981" cy="1172527"/>
            <a:chOff x="0" y="0"/>
            <a:chExt cx="878086" cy="308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8086" cy="308814"/>
            </a:xfrm>
            <a:custGeom>
              <a:avLst/>
              <a:gdLst/>
              <a:ahLst/>
              <a:cxnLst/>
              <a:rect l="l" t="t" r="r" b="b"/>
              <a:pathLst>
                <a:path w="878086" h="308814">
                  <a:moveTo>
                    <a:pt x="0" y="0"/>
                  </a:moveTo>
                  <a:lnTo>
                    <a:pt x="878086" y="0"/>
                  </a:lnTo>
                  <a:lnTo>
                    <a:pt x="878086" y="308814"/>
                  </a:lnTo>
                  <a:lnTo>
                    <a:pt x="0" y="308814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78086" cy="337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41326" y="5660648"/>
            <a:ext cx="5447345" cy="3132224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0040730" y="602048"/>
            <a:ext cx="596694" cy="747566"/>
          </a:xfrm>
          <a:custGeom>
            <a:avLst/>
            <a:gdLst/>
            <a:ahLst/>
            <a:cxnLst/>
            <a:rect l="l" t="t" r="r" b="b"/>
            <a:pathLst>
              <a:path w="596694" h="747566">
                <a:moveTo>
                  <a:pt x="0" y="0"/>
                </a:moveTo>
                <a:lnTo>
                  <a:pt x="596694" y="0"/>
                </a:lnTo>
                <a:lnTo>
                  <a:pt x="596694" y="747566"/>
                </a:lnTo>
                <a:lnTo>
                  <a:pt x="0" y="74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 rot="5400000">
            <a:off x="7120002" y="635823"/>
            <a:ext cx="918711" cy="688329"/>
          </a:xfrm>
          <a:custGeom>
            <a:avLst/>
            <a:gdLst/>
            <a:ahLst/>
            <a:cxnLst/>
            <a:rect l="l" t="t" r="r" b="b"/>
            <a:pathLst>
              <a:path w="918711" h="688329">
                <a:moveTo>
                  <a:pt x="0" y="0"/>
                </a:moveTo>
                <a:lnTo>
                  <a:pt x="918711" y="0"/>
                </a:lnTo>
                <a:lnTo>
                  <a:pt x="918711" y="688329"/>
                </a:lnTo>
                <a:lnTo>
                  <a:pt x="0" y="688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057400" y="-177626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69210" y="742782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4876" y="10156525"/>
            <a:ext cx="7315200" cy="260951"/>
          </a:xfrm>
          <a:custGeom>
            <a:avLst/>
            <a:gdLst/>
            <a:ahLst/>
            <a:cxnLst/>
            <a:rect l="l" t="t" r="r" b="b"/>
            <a:pathLst>
              <a:path w="7315200" h="260951">
                <a:moveTo>
                  <a:pt x="0" y="0"/>
                </a:moveTo>
                <a:lnTo>
                  <a:pt x="7315200" y="0"/>
                </a:lnTo>
                <a:lnTo>
                  <a:pt x="7315200" y="260950"/>
                </a:lnTo>
                <a:lnTo>
                  <a:pt x="0" y="2609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447810" y="572976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407883" y="-69343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201900" y="684346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365372" y="1989617"/>
            <a:ext cx="9643899" cy="1554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99"/>
              </a:lnSpc>
            </a:pPr>
            <a:r>
              <a:rPr lang="en-US" sz="11699" dirty="0">
                <a:solidFill>
                  <a:srgbClr val="FF5757"/>
                </a:solidFill>
                <a:latin typeface="Gagalin"/>
                <a:ea typeface="Gagalin"/>
                <a:cs typeface="Gagalin"/>
                <a:sym typeface="Gagalin"/>
              </a:rPr>
              <a:t>AI - VANCE</a:t>
            </a:r>
          </a:p>
        </p:txBody>
      </p:sp>
      <p:sp>
        <p:nvSpPr>
          <p:cNvPr id="17" name="Freeform 17"/>
          <p:cNvSpPr/>
          <p:nvPr/>
        </p:nvSpPr>
        <p:spPr>
          <a:xfrm>
            <a:off x="5486400" y="3387126"/>
            <a:ext cx="7315200" cy="260951"/>
          </a:xfrm>
          <a:custGeom>
            <a:avLst/>
            <a:gdLst/>
            <a:ahLst/>
            <a:cxnLst/>
            <a:rect l="l" t="t" r="r" b="b"/>
            <a:pathLst>
              <a:path w="7315200" h="260951">
                <a:moveTo>
                  <a:pt x="0" y="0"/>
                </a:moveTo>
                <a:lnTo>
                  <a:pt x="7315200" y="0"/>
                </a:lnTo>
                <a:lnTo>
                  <a:pt x="7315200" y="260951"/>
                </a:lnTo>
                <a:lnTo>
                  <a:pt x="0" y="260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6814518" y="2065329"/>
            <a:ext cx="2491908" cy="2491908"/>
          </a:xfrm>
          <a:custGeom>
            <a:avLst/>
            <a:gdLst/>
            <a:ahLst/>
            <a:cxnLst/>
            <a:rect l="l" t="t" r="r" b="b"/>
            <a:pathLst>
              <a:path w="2491908" h="2491908">
                <a:moveTo>
                  <a:pt x="0" y="0"/>
                </a:moveTo>
                <a:lnTo>
                  <a:pt x="2491908" y="0"/>
                </a:lnTo>
                <a:lnTo>
                  <a:pt x="2491908" y="2491907"/>
                </a:lnTo>
                <a:lnTo>
                  <a:pt x="0" y="24919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590011" y="9065739"/>
            <a:ext cx="5912368" cy="49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5715" lvl="1" algn="just">
              <a:lnSpc>
                <a:spcPts val="4283"/>
              </a:lnSpc>
            </a:pPr>
            <a:r>
              <a:rPr lang="en-US" sz="3295" dirty="0">
                <a:solidFill>
                  <a:srgbClr val="111111"/>
                </a:solidFill>
                <a:latin typeface="Gagalin"/>
                <a:ea typeface="Gagalin"/>
                <a:cs typeface="Gagalin"/>
                <a:sym typeface="Gagalin"/>
              </a:rPr>
              <a:t>By- Asutosh Nayak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15241" y="554127"/>
            <a:ext cx="2099518" cy="103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  <a:spcBef>
                <a:spcPct val="0"/>
              </a:spcBef>
            </a:pPr>
            <a:r>
              <a:rPr lang="en-US" sz="5935" dirty="0" err="1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Miraze</a:t>
            </a:r>
            <a:endParaRPr lang="en-US" sz="5935" dirty="0">
              <a:solidFill>
                <a:srgbClr val="000000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57205" y="4351105"/>
            <a:ext cx="15215589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future where traffic signals think, act, and save lives is no longer a dream—it’s a necessity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805">
            <a:off x="3208899" y="10147909"/>
            <a:ext cx="15258362" cy="786492"/>
            <a:chOff x="0" y="0"/>
            <a:chExt cx="4018663" cy="207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18663" cy="207142"/>
            </a:xfrm>
            <a:custGeom>
              <a:avLst/>
              <a:gdLst/>
              <a:ahLst/>
              <a:cxnLst/>
              <a:rect l="l" t="t" r="r" b="b"/>
              <a:pathLst>
                <a:path w="4018663" h="207142">
                  <a:moveTo>
                    <a:pt x="0" y="0"/>
                  </a:moveTo>
                  <a:lnTo>
                    <a:pt x="4018663" y="0"/>
                  </a:lnTo>
                  <a:lnTo>
                    <a:pt x="4018663" y="207142"/>
                  </a:lnTo>
                  <a:lnTo>
                    <a:pt x="0" y="207142"/>
                  </a:lnTo>
                  <a:close/>
                </a:path>
              </a:pathLst>
            </a:custGeom>
            <a:solidFill>
              <a:srgbClr val="FF63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018663" cy="235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43759" y="20122"/>
            <a:ext cx="9797348" cy="10266878"/>
          </a:xfrm>
          <a:custGeom>
            <a:avLst/>
            <a:gdLst/>
            <a:ahLst/>
            <a:cxnLst/>
            <a:rect l="l" t="t" r="r" b="b"/>
            <a:pathLst>
              <a:path w="9797348" h="10266878">
                <a:moveTo>
                  <a:pt x="0" y="0"/>
                </a:moveTo>
                <a:lnTo>
                  <a:pt x="9797348" y="0"/>
                </a:lnTo>
                <a:lnTo>
                  <a:pt x="9797348" y="10266878"/>
                </a:lnTo>
                <a:lnTo>
                  <a:pt x="0" y="10266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92"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730848" y="575629"/>
            <a:ext cx="2165155" cy="1497018"/>
          </a:xfrm>
          <a:custGeom>
            <a:avLst/>
            <a:gdLst/>
            <a:ahLst/>
            <a:cxnLst/>
            <a:rect l="l" t="t" r="r" b="b"/>
            <a:pathLst>
              <a:path w="2165155" h="1497018">
                <a:moveTo>
                  <a:pt x="2165155" y="0"/>
                </a:moveTo>
                <a:lnTo>
                  <a:pt x="0" y="0"/>
                </a:lnTo>
                <a:lnTo>
                  <a:pt x="0" y="1497018"/>
                </a:lnTo>
                <a:lnTo>
                  <a:pt x="2165155" y="1497018"/>
                </a:lnTo>
                <a:lnTo>
                  <a:pt x="2165155" y="0"/>
                </a:lnTo>
                <a:close/>
              </a:path>
            </a:pathLst>
          </a:custGeom>
          <a:blipFill>
            <a:blip r:embed="rId3"/>
            <a:stretch>
              <a:fillRect r="-2295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7718" y="4841153"/>
            <a:ext cx="8570081" cy="5417307"/>
            <a:chOff x="0" y="0"/>
            <a:chExt cx="2303235" cy="11843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03235" cy="1164101"/>
            </a:xfrm>
            <a:custGeom>
              <a:avLst/>
              <a:gdLst/>
              <a:ahLst/>
              <a:cxnLst/>
              <a:rect l="l" t="t" r="r" b="b"/>
              <a:pathLst>
                <a:path w="2303235" h="1164101">
                  <a:moveTo>
                    <a:pt x="2254262" y="0"/>
                  </a:moveTo>
                  <a:lnTo>
                    <a:pt x="48973" y="0"/>
                  </a:lnTo>
                  <a:cubicBezTo>
                    <a:pt x="21926" y="0"/>
                    <a:pt x="0" y="21926"/>
                    <a:pt x="0" y="48973"/>
                  </a:cubicBezTo>
                  <a:lnTo>
                    <a:pt x="0" y="947389"/>
                  </a:lnTo>
                  <a:cubicBezTo>
                    <a:pt x="0" y="960377"/>
                    <a:pt x="5160" y="972834"/>
                    <a:pt x="14344" y="982018"/>
                  </a:cubicBezTo>
                  <a:cubicBezTo>
                    <a:pt x="23528" y="991202"/>
                    <a:pt x="35984" y="996362"/>
                    <a:pt x="48973" y="996362"/>
                  </a:cubicBezTo>
                  <a:lnTo>
                    <a:pt x="108507" y="996362"/>
                  </a:lnTo>
                  <a:cubicBezTo>
                    <a:pt x="121496" y="996362"/>
                    <a:pt x="133952" y="1001521"/>
                    <a:pt x="143136" y="1010705"/>
                  </a:cubicBezTo>
                  <a:cubicBezTo>
                    <a:pt x="152320" y="1019890"/>
                    <a:pt x="157480" y="1032346"/>
                    <a:pt x="157480" y="1045334"/>
                  </a:cubicBezTo>
                  <a:lnTo>
                    <a:pt x="157480" y="1135349"/>
                  </a:lnTo>
                  <a:cubicBezTo>
                    <a:pt x="157480" y="1145269"/>
                    <a:pt x="162843" y="1154414"/>
                    <a:pt x="171501" y="1159258"/>
                  </a:cubicBezTo>
                  <a:cubicBezTo>
                    <a:pt x="180159" y="1164101"/>
                    <a:pt x="190758" y="1163885"/>
                    <a:pt x="199212" y="1158694"/>
                  </a:cubicBezTo>
                  <a:lnTo>
                    <a:pt x="421818" y="1021989"/>
                  </a:lnTo>
                  <a:cubicBezTo>
                    <a:pt x="449105" y="1005232"/>
                    <a:pt x="480501" y="996362"/>
                    <a:pt x="512523" y="996362"/>
                  </a:cubicBezTo>
                  <a:lnTo>
                    <a:pt x="2254262" y="996362"/>
                  </a:lnTo>
                  <a:cubicBezTo>
                    <a:pt x="2281309" y="996362"/>
                    <a:pt x="2303235" y="974436"/>
                    <a:pt x="2303235" y="947389"/>
                  </a:cubicBezTo>
                  <a:lnTo>
                    <a:pt x="2303235" y="48973"/>
                  </a:lnTo>
                  <a:cubicBezTo>
                    <a:pt x="2303235" y="35984"/>
                    <a:pt x="2298075" y="23528"/>
                    <a:pt x="2288891" y="14344"/>
                  </a:cubicBezTo>
                  <a:cubicBezTo>
                    <a:pt x="2279707" y="5160"/>
                    <a:pt x="2267250" y="0"/>
                    <a:pt x="2254262" y="0"/>
                  </a:cubicBezTo>
                  <a:close/>
                </a:path>
              </a:pathLst>
            </a:custGeom>
            <a:solidFill>
              <a:srgbClr val="FFC563">
                <a:alpha val="52941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03235" cy="1022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892293" y="1474469"/>
            <a:ext cx="11194546" cy="3075796"/>
            <a:chOff x="0" y="0"/>
            <a:chExt cx="1227468" cy="3202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7468" cy="320266"/>
            </a:xfrm>
            <a:custGeom>
              <a:avLst/>
              <a:gdLst/>
              <a:ahLst/>
              <a:cxnLst/>
              <a:rect l="l" t="t" r="r" b="b"/>
              <a:pathLst>
                <a:path w="1227468" h="320266">
                  <a:moveTo>
                    <a:pt x="0" y="0"/>
                  </a:moveTo>
                  <a:lnTo>
                    <a:pt x="1024268" y="0"/>
                  </a:lnTo>
                  <a:lnTo>
                    <a:pt x="1227468" y="160133"/>
                  </a:lnTo>
                  <a:lnTo>
                    <a:pt x="1024268" y="320266"/>
                  </a:lnTo>
                  <a:lnTo>
                    <a:pt x="0" y="320266"/>
                  </a:lnTo>
                  <a:lnTo>
                    <a:pt x="203200" y="160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006B">
                <a:alpha val="1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-28575"/>
              <a:ext cx="973468" cy="348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2186" y="-291145"/>
            <a:ext cx="6374532" cy="1552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5757"/>
                </a:solidFill>
                <a:latin typeface="Gagalin"/>
                <a:ea typeface="Gagalin"/>
                <a:cs typeface="Gagalin"/>
                <a:sym typeface="Gagalin"/>
              </a:rPr>
              <a:t>conclusion:-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800" y="1824096"/>
            <a:ext cx="7222998" cy="290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AI-VANCE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game-changer in traffic management, ensuring ambulances reach hospitals without unnecessary delays. By integrating AI-powered cameras and sound-based tracking, our system automates traffic signals, prioritizes critical cases, and reduces emergency response time.</a:t>
            </a:r>
          </a:p>
          <a:p>
            <a:pPr algn="l"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5400" y="5297009"/>
            <a:ext cx="6904402" cy="4501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800" dirty="0">
                <a:solidFill>
                  <a:srgbClr val="FF5757"/>
                </a:solidFill>
                <a:latin typeface="Shrikhand"/>
                <a:ea typeface="Shrikhand"/>
                <a:cs typeface="Shrikhand"/>
                <a:sym typeface="Shrikhand"/>
              </a:rPr>
              <a:t>Why This Matters:</a:t>
            </a:r>
          </a:p>
          <a:p>
            <a:pPr marL="414673" lvl="1" indent="-207336" algn="l">
              <a:lnSpc>
                <a:spcPts val="2688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Saves lives by clearing traffic for critical patients.</a:t>
            </a:r>
          </a:p>
          <a:p>
            <a:pPr marL="414673" lvl="1" indent="-207336" algn="l">
              <a:lnSpc>
                <a:spcPts val="2688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Uses AI and existing infrastructure for a cost-effective solution.</a:t>
            </a:r>
          </a:p>
          <a:p>
            <a:pPr marL="414673" lvl="1" indent="-207336" algn="l">
              <a:lnSpc>
                <a:spcPts val="2688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Ensures real-time decision-making with automated traffic signals.</a:t>
            </a:r>
          </a:p>
          <a:p>
            <a:pPr marL="414673" lvl="1" indent="-207336" algn="l">
              <a:lnSpc>
                <a:spcPts val="2688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Scalable for smart cities, making urban mobility safer and smarter.</a:t>
            </a:r>
          </a:p>
          <a:p>
            <a:pPr algn="l">
              <a:lnSpc>
                <a:spcPts val="2688"/>
              </a:lnSpc>
            </a:pPr>
            <a:r>
              <a:rPr lang="en-US" sz="2800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A future where traffic signals think, act, and save lives is no longer a dream—it’s a necessity</a:t>
            </a:r>
          </a:p>
          <a:p>
            <a:pPr algn="l">
              <a:lnSpc>
                <a:spcPts val="2688"/>
              </a:lnSpc>
            </a:pPr>
            <a:endParaRPr lang="en-US" sz="2800" dirty="0">
              <a:solidFill>
                <a:srgbClr val="000000"/>
              </a:solidFill>
              <a:latin typeface="Canva Sans 2 Bold"/>
              <a:ea typeface="Canva Sans 2 Bold"/>
              <a:cs typeface="Canva Sans 2 Bold"/>
              <a:sym typeface="Canva Sans 2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491" y="2372311"/>
            <a:ext cx="5140678" cy="7558137"/>
            <a:chOff x="0" y="0"/>
            <a:chExt cx="6854237" cy="100775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237" b="4237"/>
            <a:stretch>
              <a:fillRect/>
            </a:stretch>
          </p:blipFill>
          <p:spPr>
            <a:xfrm>
              <a:off x="0" y="0"/>
              <a:ext cx="6854237" cy="10077515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396097" y="3892311"/>
            <a:ext cx="9508299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74903" y="3625611"/>
            <a:ext cx="12225150" cy="518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1"/>
              </a:lnSpc>
            </a:pPr>
            <a:endParaRPr dirty="0"/>
          </a:p>
          <a:p>
            <a:pPr marL="530789" lvl="1" indent="-265394" algn="l">
              <a:lnSpc>
                <a:spcPts val="3441"/>
              </a:lnSpc>
              <a:buFont typeface="Arial"/>
              <a:buChar char="•"/>
            </a:pPr>
            <a:r>
              <a:rPr lang="en-US" sz="2458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Traffic lights do not prioritize ambulances – They operate on fixed timers and do not respond to emergencies.</a:t>
            </a:r>
          </a:p>
          <a:p>
            <a:pPr marL="530789" lvl="1" indent="-265394" algn="l">
              <a:lnSpc>
                <a:spcPts val="3441"/>
              </a:lnSpc>
              <a:buFont typeface="Arial"/>
              <a:buChar char="•"/>
            </a:pPr>
            <a:r>
              <a:rPr lang="en-US" sz="2458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Severe congestion blocks ambulances – Even when other drivers try to make way, packed roads leave no space to move.</a:t>
            </a:r>
          </a:p>
          <a:p>
            <a:pPr marL="530789" lvl="1" indent="-265394" algn="l">
              <a:lnSpc>
                <a:spcPts val="3441"/>
              </a:lnSpc>
              <a:buFont typeface="Arial"/>
              <a:buChar char="•"/>
            </a:pPr>
            <a:r>
              <a:rPr lang="en-US" sz="2458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No system to prioritize high-risk cases – All ambulances are treated the same, even when some carry critical patients.</a:t>
            </a:r>
            <a:r>
              <a:rPr lang="en-US" sz="2458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58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 a result, precious minutes are lost, and in many cases, so are lives.</a:t>
            </a:r>
          </a:p>
          <a:p>
            <a:pPr marL="530789" lvl="1" indent="-265394" algn="l">
              <a:lnSpc>
                <a:spcPts val="3441"/>
              </a:lnSpc>
              <a:buFont typeface="Arial"/>
              <a:buChar char="•"/>
            </a:pPr>
            <a:r>
              <a:rPr lang="en-US" sz="2458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What if traffic signals could detect ambulances and instantly clear the way? </a:t>
            </a:r>
          </a:p>
          <a:p>
            <a:pPr algn="just">
              <a:lnSpc>
                <a:spcPts val="3441"/>
              </a:lnSpc>
            </a:pPr>
            <a:r>
              <a:rPr lang="en-US" sz="2458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This is where our AI-VANCE comes in—an AI-powered solution</a:t>
            </a:r>
          </a:p>
          <a:p>
            <a:pPr algn="just">
              <a:lnSpc>
                <a:spcPts val="3441"/>
              </a:lnSpc>
            </a:pPr>
            <a:r>
              <a:rPr lang="en-US" sz="2458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to automate traffic signals, detect ambulance urgency, and save lives.</a:t>
            </a:r>
          </a:p>
          <a:p>
            <a:pPr algn="l">
              <a:lnSpc>
                <a:spcPts val="3441"/>
              </a:lnSpc>
            </a:pPr>
            <a:endParaRPr lang="en-US" sz="2458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202365" y="84188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89834" y="-111898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11230" y="10026049"/>
            <a:ext cx="7315200" cy="260951"/>
          </a:xfrm>
          <a:custGeom>
            <a:avLst/>
            <a:gdLst/>
            <a:ahLst/>
            <a:cxnLst/>
            <a:rect l="l" t="t" r="r" b="b"/>
            <a:pathLst>
              <a:path w="7315200" h="260951">
                <a:moveTo>
                  <a:pt x="0" y="0"/>
                </a:moveTo>
                <a:lnTo>
                  <a:pt x="7315200" y="0"/>
                </a:lnTo>
                <a:lnTo>
                  <a:pt x="7315200" y="260951"/>
                </a:lnTo>
                <a:lnTo>
                  <a:pt x="0" y="260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58781" y="-48547"/>
            <a:ext cx="9961259" cy="99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51"/>
              </a:lnSpc>
            </a:pPr>
            <a:r>
              <a:rPr lang="en-US" sz="6179" dirty="0">
                <a:solidFill>
                  <a:srgbClr val="FF5757"/>
                </a:solidFill>
                <a:latin typeface="Gagalin"/>
                <a:ea typeface="Gagalin"/>
                <a:cs typeface="Gagalin"/>
                <a:sym typeface="Gagalin"/>
              </a:rPr>
              <a:t>Problem Statement:-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341" y="895350"/>
            <a:ext cx="17973893" cy="190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6" b="1">
                <a:solidFill>
                  <a:srgbClr val="2A2C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Every day, ambulances get stuck in heavy traffic, delaying critical patients from reaching hospitals on time. Despite flashing lights and loud sirens, traffic congestion prevents smooth movement, leading to life-threatening delays.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341" y="2843291"/>
            <a:ext cx="347818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5757"/>
                </a:solidFill>
                <a:latin typeface="Gagalin"/>
                <a:ea typeface="Gagalin"/>
                <a:cs typeface="Gagalin"/>
                <a:sym typeface="Gagalin"/>
              </a:rPr>
              <a:t>KEY ISSUES:-</a:t>
            </a:r>
          </a:p>
        </p:txBody>
      </p:sp>
      <p:sp>
        <p:nvSpPr>
          <p:cNvPr id="13" name="TextBox 12">
            <a:hlinkClick r:id="rId9"/>
            <a:extLst>
              <a:ext uri="{FF2B5EF4-FFF2-40B4-BE49-F238E27FC236}">
                <a16:creationId xmlns:a16="http://schemas.microsoft.com/office/drawing/2014/main" id="{C29E15E1-E8F8-D5F8-E2D4-8837383E5513}"/>
              </a:ext>
            </a:extLst>
          </p:cNvPr>
          <p:cNvSpPr txBox="1"/>
          <p:nvPr/>
        </p:nvSpPr>
        <p:spPr>
          <a:xfrm>
            <a:off x="7227052" y="9007118"/>
            <a:ext cx="3764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https://drive.google.com/file/d/1ao-HJmy99buSYrjx86SF1TFvUp8eEs4P/view?usp=sharing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82E672D-DB56-E9B1-29F9-848EB52161DA}"/>
              </a:ext>
            </a:extLst>
          </p:cNvPr>
          <p:cNvSpPr/>
          <p:nvPr/>
        </p:nvSpPr>
        <p:spPr>
          <a:xfrm>
            <a:off x="2590013" y="8745234"/>
            <a:ext cx="3478189" cy="128081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Link of the prototype video of our project</a:t>
            </a:r>
            <a:endParaRPr lang="en-IN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F474DC-1CBE-2571-C824-CA804A2DE2DC}"/>
              </a:ext>
            </a:extLst>
          </p:cNvPr>
          <p:cNvSpPr/>
          <p:nvPr/>
        </p:nvSpPr>
        <p:spPr>
          <a:xfrm>
            <a:off x="6342827" y="9304330"/>
            <a:ext cx="609600" cy="33546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805">
            <a:off x="3208899" y="10147909"/>
            <a:ext cx="15258362" cy="786492"/>
            <a:chOff x="0" y="0"/>
            <a:chExt cx="4018663" cy="207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18663" cy="207142"/>
            </a:xfrm>
            <a:custGeom>
              <a:avLst/>
              <a:gdLst/>
              <a:ahLst/>
              <a:cxnLst/>
              <a:rect l="l" t="t" r="r" b="b"/>
              <a:pathLst>
                <a:path w="4018663" h="207142">
                  <a:moveTo>
                    <a:pt x="0" y="0"/>
                  </a:moveTo>
                  <a:lnTo>
                    <a:pt x="4018663" y="0"/>
                  </a:lnTo>
                  <a:lnTo>
                    <a:pt x="4018663" y="207142"/>
                  </a:lnTo>
                  <a:lnTo>
                    <a:pt x="0" y="207142"/>
                  </a:lnTo>
                  <a:close/>
                </a:path>
              </a:pathLst>
            </a:custGeom>
            <a:solidFill>
              <a:srgbClr val="FF63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018663" cy="235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2000" y="-786"/>
            <a:ext cx="18288000" cy="10287000"/>
            <a:chOff x="0" y="0"/>
            <a:chExt cx="24384000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6000"/>
            </a:blip>
            <a:srcRect t="27500" b="2750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341120" y="2929678"/>
            <a:ext cx="1068311" cy="761441"/>
          </a:xfrm>
          <a:custGeom>
            <a:avLst/>
            <a:gdLst/>
            <a:ahLst/>
            <a:cxnLst/>
            <a:rect l="l" t="t" r="r" b="b"/>
            <a:pathLst>
              <a:path w="1068311" h="761441">
                <a:moveTo>
                  <a:pt x="0" y="0"/>
                </a:moveTo>
                <a:lnTo>
                  <a:pt x="1068312" y="0"/>
                </a:lnTo>
                <a:lnTo>
                  <a:pt x="1068312" y="761441"/>
                </a:lnTo>
                <a:lnTo>
                  <a:pt x="0" y="76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14" r="-49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505030" y="6990911"/>
            <a:ext cx="3995097" cy="4114800"/>
          </a:xfrm>
          <a:custGeom>
            <a:avLst/>
            <a:gdLst/>
            <a:ahLst/>
            <a:cxnLst/>
            <a:rect l="l" t="t" r="r" b="b"/>
            <a:pathLst>
              <a:path w="3995097" h="4114800">
                <a:moveTo>
                  <a:pt x="0" y="0"/>
                </a:moveTo>
                <a:lnTo>
                  <a:pt x="3995097" y="0"/>
                </a:lnTo>
                <a:lnTo>
                  <a:pt x="3995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30600" y="-157402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88720" y="2701764"/>
            <a:ext cx="15697200" cy="4459891"/>
            <a:chOff x="0" y="0"/>
            <a:chExt cx="3074479" cy="9431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4479" cy="943105"/>
            </a:xfrm>
            <a:custGeom>
              <a:avLst/>
              <a:gdLst/>
              <a:ahLst/>
              <a:cxnLst/>
              <a:rect l="l" t="t" r="r" b="b"/>
              <a:pathLst>
                <a:path w="3074479" h="943105">
                  <a:moveTo>
                    <a:pt x="33824" y="0"/>
                  </a:moveTo>
                  <a:lnTo>
                    <a:pt x="3040655" y="0"/>
                  </a:lnTo>
                  <a:cubicBezTo>
                    <a:pt x="3049626" y="0"/>
                    <a:pt x="3058229" y="3564"/>
                    <a:pt x="3064572" y="9907"/>
                  </a:cubicBezTo>
                  <a:cubicBezTo>
                    <a:pt x="3070916" y="16250"/>
                    <a:pt x="3074479" y="24853"/>
                    <a:pt x="3074479" y="33824"/>
                  </a:cubicBezTo>
                  <a:lnTo>
                    <a:pt x="3074479" y="909281"/>
                  </a:lnTo>
                  <a:cubicBezTo>
                    <a:pt x="3074479" y="918252"/>
                    <a:pt x="3070916" y="926855"/>
                    <a:pt x="3064572" y="933198"/>
                  </a:cubicBezTo>
                  <a:cubicBezTo>
                    <a:pt x="3058229" y="939541"/>
                    <a:pt x="3049626" y="943105"/>
                    <a:pt x="3040655" y="943105"/>
                  </a:cubicBezTo>
                  <a:lnTo>
                    <a:pt x="33824" y="943105"/>
                  </a:lnTo>
                  <a:cubicBezTo>
                    <a:pt x="24853" y="943105"/>
                    <a:pt x="16250" y="939541"/>
                    <a:pt x="9907" y="933198"/>
                  </a:cubicBezTo>
                  <a:cubicBezTo>
                    <a:pt x="3564" y="926855"/>
                    <a:pt x="0" y="918252"/>
                    <a:pt x="0" y="909281"/>
                  </a:cubicBezTo>
                  <a:lnTo>
                    <a:pt x="0" y="33824"/>
                  </a:lnTo>
                  <a:cubicBezTo>
                    <a:pt x="0" y="24853"/>
                    <a:pt x="3564" y="16250"/>
                    <a:pt x="9907" y="9907"/>
                  </a:cubicBezTo>
                  <a:cubicBezTo>
                    <a:pt x="16250" y="3564"/>
                    <a:pt x="24853" y="0"/>
                    <a:pt x="33824" y="0"/>
                  </a:cubicBezTo>
                  <a:close/>
                </a:path>
              </a:pathLst>
            </a:custGeom>
            <a:solidFill>
              <a:srgbClr val="7ED957">
                <a:alpha val="17647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074479" cy="971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727028" y="223775"/>
            <a:ext cx="10209492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0"/>
              </a:lnSpc>
            </a:pPr>
            <a:r>
              <a:rPr lang="en-US" sz="6600" dirty="0">
                <a:solidFill>
                  <a:srgbClr val="FF5757"/>
                </a:solidFill>
                <a:latin typeface="Gagalin"/>
                <a:ea typeface="Gagalin"/>
                <a:cs typeface="Gagalin"/>
                <a:sym typeface="Gagalin"/>
              </a:rPr>
              <a:t>proposed solution:-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19231" y="2321277"/>
            <a:ext cx="12436178" cy="5739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endParaRPr sz="2800" dirty="0"/>
          </a:p>
          <a:p>
            <a:pPr marL="593821" lvl="1" indent="-296911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Here we will use pre-installed cameras which are installed near traffic signals that are used for the purpose of surveillance and challan-cutting.</a:t>
            </a:r>
          </a:p>
          <a:p>
            <a:pPr marL="593821" lvl="1" indent="-296911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CCTV cameras upgraded with AI will detect ambulances 300m away.</a:t>
            </a:r>
          </a:p>
          <a:p>
            <a:pPr marL="593821" lvl="1" indent="-296911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system will automatically turn the ambulance’s lane green and others red.</a:t>
            </a:r>
          </a:p>
          <a:p>
            <a:pPr marL="593821" lvl="1" indent="-296911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Once the ambulance crosses the intersection, signals will return to normal.</a:t>
            </a:r>
          </a:p>
          <a:p>
            <a:pPr algn="l">
              <a:lnSpc>
                <a:spcPct val="150000"/>
              </a:lnSpc>
            </a:pPr>
            <a:endParaRPr lang="en-US" sz="28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ct val="150000"/>
              </a:lnSpc>
            </a:pPr>
            <a:endParaRPr lang="en-US" sz="28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" y="1636666"/>
            <a:ext cx="8438862" cy="684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dirty="0">
                <a:solidFill>
                  <a:srgbClr val="000060"/>
                </a:solidFill>
                <a:latin typeface="Gagalin"/>
                <a:ea typeface="Gagalin"/>
                <a:cs typeface="Gagalin"/>
                <a:sym typeface="Gagalin"/>
              </a:rPr>
              <a:t>AI-Powered Camera Detection:-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81115" y="8333350"/>
            <a:ext cx="11713655" cy="202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846" lvl="1" indent="-302923" algn="l">
              <a:lnSpc>
                <a:spcPts val="3928"/>
              </a:lnSpc>
              <a:buFont typeface="Arial"/>
              <a:buChar char="•"/>
            </a:pPr>
            <a:r>
              <a:rPr lang="en-US" sz="2806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Real-time traffic signal adjustments for faster emergency response.</a:t>
            </a:r>
          </a:p>
          <a:p>
            <a:pPr marL="605846" lvl="1" indent="-302923" algn="l">
              <a:lnSpc>
                <a:spcPts val="3928"/>
              </a:lnSpc>
              <a:buFont typeface="Arial"/>
              <a:buChar char="•"/>
            </a:pPr>
            <a:r>
              <a:rPr lang="en-US" sz="2806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Automatic prioritization of critical cases to save more lives.</a:t>
            </a:r>
          </a:p>
          <a:p>
            <a:pPr marL="605846" lvl="1" indent="-302923" algn="l">
              <a:lnSpc>
                <a:spcPts val="3928"/>
              </a:lnSpc>
              <a:buFont typeface="Arial"/>
              <a:buChar char="•"/>
            </a:pPr>
            <a:r>
              <a:rPr lang="en-US" sz="2806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Works with existing infrastructure, making it cost-effective &amp; scalable.</a:t>
            </a:r>
          </a:p>
          <a:p>
            <a:pPr algn="l">
              <a:lnSpc>
                <a:spcPts val="3928"/>
              </a:lnSpc>
            </a:pPr>
            <a:endParaRPr lang="en-US" sz="2806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381115" y="7446255"/>
            <a:ext cx="117136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60"/>
                </a:solidFill>
                <a:latin typeface="Gagalin"/>
                <a:ea typeface="Gagalin"/>
                <a:cs typeface="Gagalin"/>
                <a:sym typeface="Gagalin"/>
              </a:rPr>
              <a:t>WHY THIS WORKS:-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805">
            <a:off x="3208899" y="10147909"/>
            <a:ext cx="15258362" cy="786492"/>
            <a:chOff x="0" y="0"/>
            <a:chExt cx="4018663" cy="207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18663" cy="207142"/>
            </a:xfrm>
            <a:custGeom>
              <a:avLst/>
              <a:gdLst/>
              <a:ahLst/>
              <a:cxnLst/>
              <a:rect l="l" t="t" r="r" b="b"/>
              <a:pathLst>
                <a:path w="4018663" h="207142">
                  <a:moveTo>
                    <a:pt x="0" y="0"/>
                  </a:moveTo>
                  <a:lnTo>
                    <a:pt x="4018663" y="0"/>
                  </a:lnTo>
                  <a:lnTo>
                    <a:pt x="4018663" y="207142"/>
                  </a:lnTo>
                  <a:lnTo>
                    <a:pt x="0" y="207142"/>
                  </a:lnTo>
                  <a:close/>
                </a:path>
              </a:pathLst>
            </a:custGeom>
            <a:solidFill>
              <a:srgbClr val="FF63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018663" cy="235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63208" y="8660726"/>
            <a:ext cx="2491908" cy="2491908"/>
          </a:xfrm>
          <a:custGeom>
            <a:avLst/>
            <a:gdLst/>
            <a:ahLst/>
            <a:cxnLst/>
            <a:rect l="l" t="t" r="r" b="b"/>
            <a:pathLst>
              <a:path w="2491908" h="2491908">
                <a:moveTo>
                  <a:pt x="0" y="0"/>
                </a:moveTo>
                <a:lnTo>
                  <a:pt x="2491908" y="0"/>
                </a:lnTo>
                <a:lnTo>
                  <a:pt x="2491908" y="2491908"/>
                </a:lnTo>
                <a:lnTo>
                  <a:pt x="0" y="249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30600" y="-162672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29138" y="3940448"/>
            <a:ext cx="3950965" cy="1160259"/>
            <a:chOff x="0" y="0"/>
            <a:chExt cx="1040583" cy="3055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0583" cy="305583"/>
            </a:xfrm>
            <a:custGeom>
              <a:avLst/>
              <a:gdLst/>
              <a:ahLst/>
              <a:cxnLst/>
              <a:rect l="l" t="t" r="r" b="b"/>
              <a:pathLst>
                <a:path w="1040583" h="305583">
                  <a:moveTo>
                    <a:pt x="99935" y="0"/>
                  </a:moveTo>
                  <a:lnTo>
                    <a:pt x="940649" y="0"/>
                  </a:lnTo>
                  <a:cubicBezTo>
                    <a:pt x="995841" y="0"/>
                    <a:pt x="1040583" y="44742"/>
                    <a:pt x="1040583" y="99935"/>
                  </a:cubicBezTo>
                  <a:lnTo>
                    <a:pt x="1040583" y="205648"/>
                  </a:lnTo>
                  <a:cubicBezTo>
                    <a:pt x="1040583" y="232152"/>
                    <a:pt x="1030055" y="257571"/>
                    <a:pt x="1011313" y="276312"/>
                  </a:cubicBezTo>
                  <a:cubicBezTo>
                    <a:pt x="992572" y="295054"/>
                    <a:pt x="967153" y="305583"/>
                    <a:pt x="940649" y="305583"/>
                  </a:cubicBezTo>
                  <a:lnTo>
                    <a:pt x="99935" y="305583"/>
                  </a:lnTo>
                  <a:cubicBezTo>
                    <a:pt x="73430" y="305583"/>
                    <a:pt x="48012" y="295054"/>
                    <a:pt x="29270" y="276312"/>
                  </a:cubicBezTo>
                  <a:cubicBezTo>
                    <a:pt x="10529" y="257571"/>
                    <a:pt x="0" y="232152"/>
                    <a:pt x="0" y="205648"/>
                  </a:cubicBezTo>
                  <a:lnTo>
                    <a:pt x="0" y="99935"/>
                  </a:lnTo>
                  <a:cubicBezTo>
                    <a:pt x="0" y="73430"/>
                    <a:pt x="10529" y="48012"/>
                    <a:pt x="29270" y="29270"/>
                  </a:cubicBezTo>
                  <a:cubicBezTo>
                    <a:pt x="48012" y="10529"/>
                    <a:pt x="73430" y="0"/>
                    <a:pt x="99935" y="0"/>
                  </a:cubicBezTo>
                  <a:close/>
                </a:path>
              </a:pathLst>
            </a:custGeom>
            <a:solidFill>
              <a:srgbClr val="FFC563">
                <a:alpha val="51765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40583" cy="353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38538" y="8276874"/>
            <a:ext cx="3729014" cy="1231029"/>
            <a:chOff x="0" y="0"/>
            <a:chExt cx="982127" cy="324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82127" cy="324222"/>
            </a:xfrm>
            <a:custGeom>
              <a:avLst/>
              <a:gdLst/>
              <a:ahLst/>
              <a:cxnLst/>
              <a:rect l="l" t="t" r="r" b="b"/>
              <a:pathLst>
                <a:path w="982127" h="324222">
                  <a:moveTo>
                    <a:pt x="105883" y="0"/>
                  </a:moveTo>
                  <a:lnTo>
                    <a:pt x="876244" y="0"/>
                  </a:lnTo>
                  <a:cubicBezTo>
                    <a:pt x="904326" y="0"/>
                    <a:pt x="931258" y="11155"/>
                    <a:pt x="951115" y="31012"/>
                  </a:cubicBezTo>
                  <a:cubicBezTo>
                    <a:pt x="970972" y="50869"/>
                    <a:pt x="982127" y="77801"/>
                    <a:pt x="982127" y="105883"/>
                  </a:cubicBezTo>
                  <a:lnTo>
                    <a:pt x="982127" y="218339"/>
                  </a:lnTo>
                  <a:cubicBezTo>
                    <a:pt x="982127" y="276816"/>
                    <a:pt x="934722" y="324222"/>
                    <a:pt x="876244" y="324222"/>
                  </a:cubicBezTo>
                  <a:lnTo>
                    <a:pt x="105883" y="324222"/>
                  </a:lnTo>
                  <a:cubicBezTo>
                    <a:pt x="47405" y="324222"/>
                    <a:pt x="0" y="276816"/>
                    <a:pt x="0" y="218339"/>
                  </a:cubicBezTo>
                  <a:lnTo>
                    <a:pt x="0" y="105883"/>
                  </a:lnTo>
                  <a:cubicBezTo>
                    <a:pt x="0" y="47405"/>
                    <a:pt x="47405" y="0"/>
                    <a:pt x="105883" y="0"/>
                  </a:cubicBezTo>
                  <a:close/>
                </a:path>
              </a:pathLst>
            </a:custGeom>
            <a:solidFill>
              <a:srgbClr val="A4006B">
                <a:alpha val="21961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982127" cy="352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42331" y="6183715"/>
            <a:ext cx="4312761" cy="1383880"/>
            <a:chOff x="0" y="0"/>
            <a:chExt cx="1135871" cy="3644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5871" cy="364479"/>
            </a:xfrm>
            <a:custGeom>
              <a:avLst/>
              <a:gdLst/>
              <a:ahLst/>
              <a:cxnLst/>
              <a:rect l="l" t="t" r="r" b="b"/>
              <a:pathLst>
                <a:path w="1135871" h="364479">
                  <a:moveTo>
                    <a:pt x="91551" y="0"/>
                  </a:moveTo>
                  <a:lnTo>
                    <a:pt x="1044320" y="0"/>
                  </a:lnTo>
                  <a:cubicBezTo>
                    <a:pt x="1068601" y="0"/>
                    <a:pt x="1091887" y="9646"/>
                    <a:pt x="1109056" y="26815"/>
                  </a:cubicBezTo>
                  <a:cubicBezTo>
                    <a:pt x="1126226" y="43984"/>
                    <a:pt x="1135871" y="67270"/>
                    <a:pt x="1135871" y="91551"/>
                  </a:cubicBezTo>
                  <a:lnTo>
                    <a:pt x="1135871" y="272928"/>
                  </a:lnTo>
                  <a:cubicBezTo>
                    <a:pt x="1135871" y="297209"/>
                    <a:pt x="1126226" y="320495"/>
                    <a:pt x="1109056" y="337664"/>
                  </a:cubicBezTo>
                  <a:cubicBezTo>
                    <a:pt x="1091887" y="354833"/>
                    <a:pt x="1068601" y="364479"/>
                    <a:pt x="1044320" y="364479"/>
                  </a:cubicBezTo>
                  <a:lnTo>
                    <a:pt x="91551" y="364479"/>
                  </a:lnTo>
                  <a:cubicBezTo>
                    <a:pt x="67270" y="364479"/>
                    <a:pt x="43984" y="354833"/>
                    <a:pt x="26815" y="337664"/>
                  </a:cubicBezTo>
                  <a:cubicBezTo>
                    <a:pt x="9646" y="320495"/>
                    <a:pt x="0" y="297209"/>
                    <a:pt x="0" y="272928"/>
                  </a:cubicBezTo>
                  <a:lnTo>
                    <a:pt x="0" y="91551"/>
                  </a:lnTo>
                  <a:cubicBezTo>
                    <a:pt x="0" y="67270"/>
                    <a:pt x="9646" y="43984"/>
                    <a:pt x="26815" y="26815"/>
                  </a:cubicBezTo>
                  <a:cubicBezTo>
                    <a:pt x="43984" y="9646"/>
                    <a:pt x="67270" y="0"/>
                    <a:pt x="91551" y="0"/>
                  </a:cubicBezTo>
                  <a:close/>
                </a:path>
              </a:pathLst>
            </a:custGeom>
            <a:solidFill>
              <a:srgbClr val="FF5757">
                <a:alpha val="51765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135871" cy="393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22086" y="6195654"/>
            <a:ext cx="3862869" cy="1405521"/>
            <a:chOff x="0" y="0"/>
            <a:chExt cx="1017381" cy="3701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7381" cy="370178"/>
            </a:xfrm>
            <a:custGeom>
              <a:avLst/>
              <a:gdLst/>
              <a:ahLst/>
              <a:cxnLst/>
              <a:rect l="l" t="t" r="r" b="b"/>
              <a:pathLst>
                <a:path w="1017381" h="370178">
                  <a:moveTo>
                    <a:pt x="102214" y="0"/>
                  </a:moveTo>
                  <a:lnTo>
                    <a:pt x="915167" y="0"/>
                  </a:lnTo>
                  <a:cubicBezTo>
                    <a:pt x="942276" y="0"/>
                    <a:pt x="968275" y="10769"/>
                    <a:pt x="987443" y="29938"/>
                  </a:cubicBezTo>
                  <a:cubicBezTo>
                    <a:pt x="1006612" y="49106"/>
                    <a:pt x="1017381" y="75105"/>
                    <a:pt x="1017381" y="102214"/>
                  </a:cubicBezTo>
                  <a:lnTo>
                    <a:pt x="1017381" y="267965"/>
                  </a:lnTo>
                  <a:cubicBezTo>
                    <a:pt x="1017381" y="295073"/>
                    <a:pt x="1006612" y="321072"/>
                    <a:pt x="987443" y="340241"/>
                  </a:cubicBezTo>
                  <a:cubicBezTo>
                    <a:pt x="968275" y="359409"/>
                    <a:pt x="942276" y="370178"/>
                    <a:pt x="915167" y="370178"/>
                  </a:cubicBezTo>
                  <a:lnTo>
                    <a:pt x="102214" y="370178"/>
                  </a:lnTo>
                  <a:cubicBezTo>
                    <a:pt x="75105" y="370178"/>
                    <a:pt x="49106" y="359409"/>
                    <a:pt x="29938" y="340241"/>
                  </a:cubicBezTo>
                  <a:cubicBezTo>
                    <a:pt x="10769" y="321072"/>
                    <a:pt x="0" y="295073"/>
                    <a:pt x="0" y="267965"/>
                  </a:cubicBezTo>
                  <a:lnTo>
                    <a:pt x="0" y="102214"/>
                  </a:lnTo>
                  <a:cubicBezTo>
                    <a:pt x="0" y="75105"/>
                    <a:pt x="10769" y="49106"/>
                    <a:pt x="29938" y="29938"/>
                  </a:cubicBezTo>
                  <a:cubicBezTo>
                    <a:pt x="49106" y="10769"/>
                    <a:pt x="75105" y="0"/>
                    <a:pt x="102214" y="0"/>
                  </a:cubicBezTo>
                  <a:close/>
                </a:path>
              </a:pathLst>
            </a:custGeom>
            <a:solidFill>
              <a:srgbClr val="FF6354">
                <a:alpha val="66667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017381" cy="41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111111">
                      <a:alpha val="66667"/>
                    </a:srgbClr>
                  </a:solidFill>
                  <a:latin typeface="Chewy"/>
                  <a:ea typeface="Chewy"/>
                  <a:cs typeface="Chewy"/>
                  <a:sym typeface="Chewy"/>
                </a:rPr>
                <a:t>FCFS(first come first serve) algorithm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05940" y="3783129"/>
            <a:ext cx="4312761" cy="1383880"/>
            <a:chOff x="0" y="0"/>
            <a:chExt cx="1135871" cy="36447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5871" cy="364479"/>
            </a:xfrm>
            <a:custGeom>
              <a:avLst/>
              <a:gdLst/>
              <a:ahLst/>
              <a:cxnLst/>
              <a:rect l="l" t="t" r="r" b="b"/>
              <a:pathLst>
                <a:path w="1135871" h="364479">
                  <a:moveTo>
                    <a:pt x="91551" y="0"/>
                  </a:moveTo>
                  <a:lnTo>
                    <a:pt x="1044320" y="0"/>
                  </a:lnTo>
                  <a:cubicBezTo>
                    <a:pt x="1068601" y="0"/>
                    <a:pt x="1091887" y="9646"/>
                    <a:pt x="1109056" y="26815"/>
                  </a:cubicBezTo>
                  <a:cubicBezTo>
                    <a:pt x="1126226" y="43984"/>
                    <a:pt x="1135871" y="67270"/>
                    <a:pt x="1135871" y="91551"/>
                  </a:cubicBezTo>
                  <a:lnTo>
                    <a:pt x="1135871" y="272928"/>
                  </a:lnTo>
                  <a:cubicBezTo>
                    <a:pt x="1135871" y="297209"/>
                    <a:pt x="1126226" y="320495"/>
                    <a:pt x="1109056" y="337664"/>
                  </a:cubicBezTo>
                  <a:cubicBezTo>
                    <a:pt x="1091887" y="354833"/>
                    <a:pt x="1068601" y="364479"/>
                    <a:pt x="1044320" y="364479"/>
                  </a:cubicBezTo>
                  <a:lnTo>
                    <a:pt x="91551" y="364479"/>
                  </a:lnTo>
                  <a:cubicBezTo>
                    <a:pt x="67270" y="364479"/>
                    <a:pt x="43984" y="354833"/>
                    <a:pt x="26815" y="337664"/>
                  </a:cubicBezTo>
                  <a:cubicBezTo>
                    <a:pt x="9646" y="320495"/>
                    <a:pt x="0" y="297209"/>
                    <a:pt x="0" y="272928"/>
                  </a:cubicBezTo>
                  <a:lnTo>
                    <a:pt x="0" y="91551"/>
                  </a:lnTo>
                  <a:cubicBezTo>
                    <a:pt x="0" y="67270"/>
                    <a:pt x="9646" y="43984"/>
                    <a:pt x="26815" y="26815"/>
                  </a:cubicBezTo>
                  <a:cubicBezTo>
                    <a:pt x="43984" y="9646"/>
                    <a:pt x="67270" y="0"/>
                    <a:pt x="91551" y="0"/>
                  </a:cubicBezTo>
                  <a:close/>
                </a:path>
              </a:pathLst>
            </a:custGeom>
            <a:solidFill>
              <a:srgbClr val="FFC563">
                <a:alpha val="76863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135871" cy="431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>
                      <a:alpha val="76863"/>
                    </a:srgbClr>
                  </a:solidFill>
                  <a:latin typeface="Chewy"/>
                  <a:ea typeface="Chewy"/>
                  <a:cs typeface="Chewy"/>
                  <a:sym typeface="Chewy"/>
                </a:rPr>
                <a:t>Ambulance Cross the traffic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021452" y="7125549"/>
            <a:ext cx="4435798" cy="1537422"/>
            <a:chOff x="0" y="0"/>
            <a:chExt cx="1168276" cy="40491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68276" cy="404918"/>
            </a:xfrm>
            <a:custGeom>
              <a:avLst/>
              <a:gdLst/>
              <a:ahLst/>
              <a:cxnLst/>
              <a:rect l="l" t="t" r="r" b="b"/>
              <a:pathLst>
                <a:path w="1168276" h="404918">
                  <a:moveTo>
                    <a:pt x="89012" y="0"/>
                  </a:moveTo>
                  <a:lnTo>
                    <a:pt x="1079264" y="0"/>
                  </a:lnTo>
                  <a:cubicBezTo>
                    <a:pt x="1128424" y="0"/>
                    <a:pt x="1168276" y="39852"/>
                    <a:pt x="1168276" y="89012"/>
                  </a:cubicBezTo>
                  <a:lnTo>
                    <a:pt x="1168276" y="315906"/>
                  </a:lnTo>
                  <a:cubicBezTo>
                    <a:pt x="1168276" y="339513"/>
                    <a:pt x="1158898" y="362154"/>
                    <a:pt x="1142205" y="378847"/>
                  </a:cubicBezTo>
                  <a:cubicBezTo>
                    <a:pt x="1125512" y="395540"/>
                    <a:pt x="1102872" y="404918"/>
                    <a:pt x="1079264" y="404918"/>
                  </a:cubicBezTo>
                  <a:lnTo>
                    <a:pt x="89012" y="404918"/>
                  </a:lnTo>
                  <a:cubicBezTo>
                    <a:pt x="65404" y="404918"/>
                    <a:pt x="42764" y="395540"/>
                    <a:pt x="26071" y="378847"/>
                  </a:cubicBezTo>
                  <a:cubicBezTo>
                    <a:pt x="9378" y="362154"/>
                    <a:pt x="0" y="339513"/>
                    <a:pt x="0" y="315906"/>
                  </a:cubicBezTo>
                  <a:lnTo>
                    <a:pt x="0" y="89012"/>
                  </a:lnTo>
                  <a:cubicBezTo>
                    <a:pt x="0" y="65404"/>
                    <a:pt x="9378" y="42764"/>
                    <a:pt x="26071" y="26071"/>
                  </a:cubicBezTo>
                  <a:cubicBezTo>
                    <a:pt x="42764" y="9378"/>
                    <a:pt x="65404" y="0"/>
                    <a:pt x="89012" y="0"/>
                  </a:cubicBezTo>
                  <a:close/>
                </a:path>
              </a:pathLst>
            </a:custGeom>
            <a:solidFill>
              <a:srgbClr val="A4006B">
                <a:alpha val="22745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168276" cy="443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5179097">
            <a:off x="2046685" y="5463738"/>
            <a:ext cx="1052788" cy="346823"/>
          </a:xfrm>
          <a:custGeom>
            <a:avLst/>
            <a:gdLst/>
            <a:ahLst/>
            <a:cxnLst/>
            <a:rect l="l" t="t" r="r" b="b"/>
            <a:pathLst>
              <a:path w="1052788" h="346823">
                <a:moveTo>
                  <a:pt x="0" y="0"/>
                </a:moveTo>
                <a:lnTo>
                  <a:pt x="1052788" y="0"/>
                </a:lnTo>
                <a:lnTo>
                  <a:pt x="1052788" y="346823"/>
                </a:lnTo>
                <a:lnTo>
                  <a:pt x="0" y="346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087642">
            <a:off x="2787113" y="8000855"/>
            <a:ext cx="1562079" cy="514600"/>
          </a:xfrm>
          <a:custGeom>
            <a:avLst/>
            <a:gdLst/>
            <a:ahLst/>
            <a:cxnLst/>
            <a:rect l="l" t="t" r="r" b="b"/>
            <a:pathLst>
              <a:path w="1562079" h="514600">
                <a:moveTo>
                  <a:pt x="0" y="0"/>
                </a:moveTo>
                <a:lnTo>
                  <a:pt x="1562079" y="0"/>
                </a:lnTo>
                <a:lnTo>
                  <a:pt x="1562079" y="514600"/>
                </a:lnTo>
                <a:lnTo>
                  <a:pt x="0" y="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2700000">
            <a:off x="8168031" y="8151762"/>
            <a:ext cx="1803377" cy="594091"/>
          </a:xfrm>
          <a:custGeom>
            <a:avLst/>
            <a:gdLst/>
            <a:ahLst/>
            <a:cxnLst/>
            <a:rect l="l" t="t" r="r" b="b"/>
            <a:pathLst>
              <a:path w="1803377" h="594091">
                <a:moveTo>
                  <a:pt x="0" y="0"/>
                </a:moveTo>
                <a:lnTo>
                  <a:pt x="1803377" y="0"/>
                </a:lnTo>
                <a:lnTo>
                  <a:pt x="1803377" y="594091"/>
                </a:lnTo>
                <a:lnTo>
                  <a:pt x="0" y="594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6279942">
            <a:off x="9019675" y="5652043"/>
            <a:ext cx="736110" cy="242499"/>
          </a:xfrm>
          <a:custGeom>
            <a:avLst/>
            <a:gdLst/>
            <a:ahLst/>
            <a:cxnLst/>
            <a:rect l="l" t="t" r="r" b="b"/>
            <a:pathLst>
              <a:path w="736110" h="242499">
                <a:moveTo>
                  <a:pt x="0" y="0"/>
                </a:moveTo>
                <a:lnTo>
                  <a:pt x="736110" y="0"/>
                </a:lnTo>
                <a:lnTo>
                  <a:pt x="736110" y="242499"/>
                </a:lnTo>
                <a:lnTo>
                  <a:pt x="0" y="242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1284439">
            <a:off x="11253627" y="4123354"/>
            <a:ext cx="2056702" cy="1018067"/>
          </a:xfrm>
          <a:custGeom>
            <a:avLst/>
            <a:gdLst/>
            <a:ahLst/>
            <a:cxnLst/>
            <a:rect l="l" t="t" r="r" b="b"/>
            <a:pathLst>
              <a:path w="2056702" h="1018067">
                <a:moveTo>
                  <a:pt x="0" y="0"/>
                </a:moveTo>
                <a:lnTo>
                  <a:pt x="2056702" y="0"/>
                </a:lnTo>
                <a:lnTo>
                  <a:pt x="2056702" y="1018067"/>
                </a:lnTo>
                <a:lnTo>
                  <a:pt x="0" y="1018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6357455" flipV="1">
            <a:off x="14795211" y="5910000"/>
            <a:ext cx="1734220" cy="571308"/>
          </a:xfrm>
          <a:custGeom>
            <a:avLst/>
            <a:gdLst/>
            <a:ahLst/>
            <a:cxnLst/>
            <a:rect l="l" t="t" r="r" b="b"/>
            <a:pathLst>
              <a:path w="1734220" h="571308">
                <a:moveTo>
                  <a:pt x="0" y="571308"/>
                </a:moveTo>
                <a:lnTo>
                  <a:pt x="1734220" y="571308"/>
                </a:lnTo>
                <a:lnTo>
                  <a:pt x="1734220" y="0"/>
                </a:lnTo>
                <a:lnTo>
                  <a:pt x="0" y="0"/>
                </a:lnTo>
                <a:lnTo>
                  <a:pt x="0" y="57130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968690" y="8886"/>
            <a:ext cx="10838080" cy="116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7"/>
              </a:lnSpc>
            </a:pPr>
            <a:r>
              <a:rPr lang="en-US" sz="6791" dirty="0">
                <a:solidFill>
                  <a:srgbClr val="FF5757"/>
                </a:solidFill>
                <a:latin typeface="Gagalin"/>
                <a:ea typeface="Gagalin"/>
                <a:cs typeface="Gagalin"/>
                <a:sym typeface="Gagalin"/>
              </a:rPr>
              <a:t>working of AI CAMERA :-</a:t>
            </a:r>
            <a:r>
              <a:rPr lang="en-US" sz="6791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7885" y="1076644"/>
            <a:ext cx="18100115" cy="121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</a:t>
            </a:r>
            <a:r>
              <a:rPr lang="en-US" sz="3306" b="1">
                <a:solidFill>
                  <a:srgbClr val="A4006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AI-powered camera</a:t>
            </a:r>
            <a:r>
              <a:rPr lang="en-US" sz="330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system detects ambulances in real-time and automatically controls traffic signals to clear the way. It follows a </a:t>
            </a:r>
            <a:r>
              <a:rPr lang="en-US" sz="3306" b="1">
                <a:solidFill>
                  <a:srgbClr val="A4006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First-Come, First-Priority Algorithm </a:t>
            </a:r>
            <a:r>
              <a:rPr lang="en-US" sz="330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 ensure smooth movement.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03045" y="2459497"/>
            <a:ext cx="588191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60"/>
                </a:solidFill>
                <a:latin typeface="Gagalin"/>
                <a:ea typeface="Gagalin"/>
                <a:cs typeface="Gagalin"/>
                <a:sym typeface="Gagalin"/>
              </a:rPr>
              <a:t>Step-by-Step Process: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28079" y="4190597"/>
            <a:ext cx="3903710" cy="59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6"/>
              </a:lnSpc>
              <a:spcBef>
                <a:spcPct val="0"/>
              </a:spcBef>
            </a:pPr>
            <a:r>
              <a:rPr lang="en-US" sz="347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Ambulance Appear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91344" y="8596295"/>
            <a:ext cx="3729014" cy="52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 Ambulance Detection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7916" y="6384003"/>
            <a:ext cx="3464037" cy="92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4"/>
              </a:lnSpc>
              <a:spcBef>
                <a:spcPct val="0"/>
              </a:spcBef>
            </a:pPr>
            <a:r>
              <a:rPr lang="en-US" sz="264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Under 300m range of AI Camera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301680" y="7378633"/>
            <a:ext cx="3957620" cy="1003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Traffic signal come back to it’s Original signal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6749818" y="3940448"/>
            <a:ext cx="4312761" cy="1383880"/>
            <a:chOff x="0" y="0"/>
            <a:chExt cx="1135871" cy="36447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35871" cy="364479"/>
            </a:xfrm>
            <a:custGeom>
              <a:avLst/>
              <a:gdLst/>
              <a:ahLst/>
              <a:cxnLst/>
              <a:rect l="l" t="t" r="r" b="b"/>
              <a:pathLst>
                <a:path w="1135871" h="364479">
                  <a:moveTo>
                    <a:pt x="91551" y="0"/>
                  </a:moveTo>
                  <a:lnTo>
                    <a:pt x="1044320" y="0"/>
                  </a:lnTo>
                  <a:cubicBezTo>
                    <a:pt x="1068601" y="0"/>
                    <a:pt x="1091887" y="9646"/>
                    <a:pt x="1109056" y="26815"/>
                  </a:cubicBezTo>
                  <a:cubicBezTo>
                    <a:pt x="1126226" y="43984"/>
                    <a:pt x="1135871" y="67270"/>
                    <a:pt x="1135871" y="91551"/>
                  </a:cubicBezTo>
                  <a:lnTo>
                    <a:pt x="1135871" y="272928"/>
                  </a:lnTo>
                  <a:cubicBezTo>
                    <a:pt x="1135871" y="297209"/>
                    <a:pt x="1126226" y="320495"/>
                    <a:pt x="1109056" y="337664"/>
                  </a:cubicBezTo>
                  <a:cubicBezTo>
                    <a:pt x="1091887" y="354833"/>
                    <a:pt x="1068601" y="364479"/>
                    <a:pt x="1044320" y="364479"/>
                  </a:cubicBezTo>
                  <a:lnTo>
                    <a:pt x="91551" y="364479"/>
                  </a:lnTo>
                  <a:cubicBezTo>
                    <a:pt x="67270" y="364479"/>
                    <a:pt x="43984" y="354833"/>
                    <a:pt x="26815" y="337664"/>
                  </a:cubicBezTo>
                  <a:cubicBezTo>
                    <a:pt x="9646" y="320495"/>
                    <a:pt x="0" y="297209"/>
                    <a:pt x="0" y="272928"/>
                  </a:cubicBezTo>
                  <a:lnTo>
                    <a:pt x="0" y="91551"/>
                  </a:lnTo>
                  <a:cubicBezTo>
                    <a:pt x="0" y="67270"/>
                    <a:pt x="9646" y="43984"/>
                    <a:pt x="26815" y="26815"/>
                  </a:cubicBezTo>
                  <a:cubicBezTo>
                    <a:pt x="43984" y="9646"/>
                    <a:pt x="67270" y="0"/>
                    <a:pt x="91551" y="0"/>
                  </a:cubicBezTo>
                  <a:close/>
                </a:path>
              </a:pathLst>
            </a:custGeom>
            <a:solidFill>
              <a:srgbClr val="7ED957">
                <a:alpha val="33725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1135871" cy="393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7242677" y="4038855"/>
            <a:ext cx="3378150" cy="112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  <a:spcBef>
                <a:spcPct val="0"/>
              </a:spcBef>
            </a:pPr>
            <a:r>
              <a:rPr lang="en-US" sz="3208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Traffic Signal Turns Green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255" y="-3461092"/>
            <a:ext cx="5792558" cy="57925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805">
            <a:off x="3208899" y="10147909"/>
            <a:ext cx="15258362" cy="786492"/>
            <a:chOff x="0" y="0"/>
            <a:chExt cx="4018663" cy="207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18663" cy="207142"/>
            </a:xfrm>
            <a:custGeom>
              <a:avLst/>
              <a:gdLst/>
              <a:ahLst/>
              <a:cxnLst/>
              <a:rect l="l" t="t" r="r" b="b"/>
              <a:pathLst>
                <a:path w="4018663" h="207142">
                  <a:moveTo>
                    <a:pt x="0" y="0"/>
                  </a:moveTo>
                  <a:lnTo>
                    <a:pt x="4018663" y="0"/>
                  </a:lnTo>
                  <a:lnTo>
                    <a:pt x="4018663" y="207142"/>
                  </a:lnTo>
                  <a:lnTo>
                    <a:pt x="0" y="207142"/>
                  </a:lnTo>
                  <a:close/>
                </a:path>
              </a:pathLst>
            </a:custGeom>
            <a:solidFill>
              <a:srgbClr val="FF63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18663" cy="235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057400" y="72009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86100" y="758351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858436" y="-180975"/>
            <a:ext cx="16884211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5757"/>
                </a:solidFill>
                <a:latin typeface="Gagalin"/>
                <a:ea typeface="Gagalin"/>
                <a:cs typeface="Gagalin"/>
                <a:sym typeface="Gagalin"/>
              </a:rPr>
              <a:t>Risk challenges faced:-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6986" y="1456340"/>
            <a:ext cx="4396085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000060"/>
                </a:solidFill>
                <a:latin typeface="Gagalin"/>
                <a:ea typeface="Gagalin"/>
                <a:cs typeface="Gagalin"/>
                <a:sym typeface="Gagalin"/>
              </a:rPr>
              <a:t>challenges:-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488536" y="1570640"/>
            <a:ext cx="10783213" cy="4152549"/>
            <a:chOff x="0" y="0"/>
            <a:chExt cx="2840023" cy="10936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0023" cy="1093675"/>
            </a:xfrm>
            <a:custGeom>
              <a:avLst/>
              <a:gdLst/>
              <a:ahLst/>
              <a:cxnLst/>
              <a:rect l="l" t="t" r="r" b="b"/>
              <a:pathLst>
                <a:path w="2840023" h="1093675">
                  <a:moveTo>
                    <a:pt x="36616" y="0"/>
                  </a:moveTo>
                  <a:lnTo>
                    <a:pt x="2803407" y="0"/>
                  </a:lnTo>
                  <a:cubicBezTo>
                    <a:pt x="2813118" y="0"/>
                    <a:pt x="2822432" y="3858"/>
                    <a:pt x="2829299" y="10725"/>
                  </a:cubicBezTo>
                  <a:cubicBezTo>
                    <a:pt x="2836165" y="17591"/>
                    <a:pt x="2840023" y="26905"/>
                    <a:pt x="2840023" y="36616"/>
                  </a:cubicBezTo>
                  <a:lnTo>
                    <a:pt x="2840023" y="1057060"/>
                  </a:lnTo>
                  <a:cubicBezTo>
                    <a:pt x="2840023" y="1077282"/>
                    <a:pt x="2823630" y="1093675"/>
                    <a:pt x="2803407" y="1093675"/>
                  </a:cubicBezTo>
                  <a:lnTo>
                    <a:pt x="36616" y="1093675"/>
                  </a:lnTo>
                  <a:cubicBezTo>
                    <a:pt x="16394" y="1093675"/>
                    <a:pt x="0" y="1077282"/>
                    <a:pt x="0" y="1057060"/>
                  </a:cubicBezTo>
                  <a:lnTo>
                    <a:pt x="0" y="36616"/>
                  </a:lnTo>
                  <a:cubicBezTo>
                    <a:pt x="0" y="16394"/>
                    <a:pt x="16394" y="0"/>
                    <a:pt x="36616" y="0"/>
                  </a:cubicBezTo>
                  <a:close/>
                </a:path>
              </a:pathLst>
            </a:custGeom>
            <a:solidFill>
              <a:srgbClr val="FFC563">
                <a:alpha val="2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840023" cy="1122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1371" y="2411380"/>
            <a:ext cx="9453307" cy="296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  <a:spcBef>
                <a:spcPct val="0"/>
              </a:spcBef>
            </a:pPr>
            <a:r>
              <a:rPr lang="en-US" sz="3279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Conflicting Ambulance Priorities</a:t>
            </a:r>
          </a:p>
          <a:p>
            <a:pPr algn="l">
              <a:lnSpc>
                <a:spcPts val="3846"/>
              </a:lnSpc>
              <a:spcBef>
                <a:spcPct val="0"/>
              </a:spcBef>
            </a:pPr>
            <a:r>
              <a:rPr lang="en-US" sz="274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Two ambulances approach an intersection:</a:t>
            </a:r>
          </a:p>
          <a:p>
            <a:pPr algn="l">
              <a:lnSpc>
                <a:spcPts val="3846"/>
              </a:lnSpc>
              <a:spcBef>
                <a:spcPct val="0"/>
              </a:spcBef>
            </a:pPr>
            <a:r>
              <a:rPr lang="en-US" sz="274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1️⃣ Closer ambulance but no patient.</a:t>
            </a:r>
          </a:p>
          <a:p>
            <a:pPr algn="l">
              <a:lnSpc>
                <a:spcPts val="3846"/>
              </a:lnSpc>
              <a:spcBef>
                <a:spcPct val="0"/>
              </a:spcBef>
            </a:pPr>
            <a:r>
              <a:rPr lang="en-US" sz="274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2️⃣ Farther ambulance with a critical patient.</a:t>
            </a:r>
          </a:p>
          <a:p>
            <a:pPr algn="l">
              <a:lnSpc>
                <a:spcPts val="3846"/>
              </a:lnSpc>
              <a:spcBef>
                <a:spcPct val="0"/>
              </a:spcBef>
            </a:pPr>
            <a:r>
              <a:rPr lang="en-US" sz="274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If priority is based only on distance, the wrong ambulance may get the green signal first.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094726" y="5962011"/>
            <a:ext cx="11956644" cy="3944669"/>
            <a:chOff x="0" y="0"/>
            <a:chExt cx="3149075" cy="10389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49075" cy="1038925"/>
            </a:xfrm>
            <a:custGeom>
              <a:avLst/>
              <a:gdLst/>
              <a:ahLst/>
              <a:cxnLst/>
              <a:rect l="l" t="t" r="r" b="b"/>
              <a:pathLst>
                <a:path w="3149075" h="1038925">
                  <a:moveTo>
                    <a:pt x="33022" y="0"/>
                  </a:moveTo>
                  <a:lnTo>
                    <a:pt x="3116053" y="0"/>
                  </a:lnTo>
                  <a:cubicBezTo>
                    <a:pt x="3124811" y="0"/>
                    <a:pt x="3133210" y="3479"/>
                    <a:pt x="3139403" y="9672"/>
                  </a:cubicBezTo>
                  <a:cubicBezTo>
                    <a:pt x="3145596" y="15865"/>
                    <a:pt x="3149075" y="24264"/>
                    <a:pt x="3149075" y="33022"/>
                  </a:cubicBezTo>
                  <a:lnTo>
                    <a:pt x="3149075" y="1005903"/>
                  </a:lnTo>
                  <a:cubicBezTo>
                    <a:pt x="3149075" y="1014661"/>
                    <a:pt x="3145596" y="1023060"/>
                    <a:pt x="3139403" y="1029253"/>
                  </a:cubicBezTo>
                  <a:cubicBezTo>
                    <a:pt x="3133210" y="1035446"/>
                    <a:pt x="3124811" y="1038925"/>
                    <a:pt x="3116053" y="1038925"/>
                  </a:cubicBezTo>
                  <a:lnTo>
                    <a:pt x="33022" y="1038925"/>
                  </a:lnTo>
                  <a:cubicBezTo>
                    <a:pt x="24264" y="1038925"/>
                    <a:pt x="15865" y="1035446"/>
                    <a:pt x="9672" y="1029253"/>
                  </a:cubicBezTo>
                  <a:cubicBezTo>
                    <a:pt x="3479" y="1023060"/>
                    <a:pt x="0" y="1014661"/>
                    <a:pt x="0" y="1005903"/>
                  </a:cubicBezTo>
                  <a:lnTo>
                    <a:pt x="0" y="33022"/>
                  </a:lnTo>
                  <a:cubicBezTo>
                    <a:pt x="0" y="24264"/>
                    <a:pt x="3479" y="15865"/>
                    <a:pt x="9672" y="9672"/>
                  </a:cubicBezTo>
                  <a:cubicBezTo>
                    <a:pt x="15865" y="3479"/>
                    <a:pt x="24264" y="0"/>
                    <a:pt x="33022" y="0"/>
                  </a:cubicBezTo>
                  <a:close/>
                </a:path>
              </a:pathLst>
            </a:custGeom>
            <a:solidFill>
              <a:srgbClr val="7ED957">
                <a:alpha val="27843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3149075" cy="1067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37613" y="5866761"/>
            <a:ext cx="556181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60"/>
                </a:solidFill>
                <a:latin typeface="Gagalin"/>
                <a:ea typeface="Gagalin"/>
                <a:cs typeface="Gagalin"/>
                <a:sym typeface="Gagalin"/>
              </a:rPr>
              <a:t>solutions:-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01165" y="6800784"/>
            <a:ext cx="10252370" cy="332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1"/>
              </a:lnSpc>
            </a:pPr>
            <a:r>
              <a:rPr lang="en-US" sz="2729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Ambulance sirens are classified into three risk levels:</a:t>
            </a:r>
          </a:p>
          <a:p>
            <a:pPr algn="just">
              <a:lnSpc>
                <a:spcPts val="3821"/>
              </a:lnSpc>
            </a:pPr>
            <a:r>
              <a:rPr lang="en-US" sz="2729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🔴 High Risk – Critical emergency (priority lane turns green).</a:t>
            </a:r>
          </a:p>
          <a:p>
            <a:pPr algn="just">
              <a:lnSpc>
                <a:spcPts val="3821"/>
              </a:lnSpc>
            </a:pPr>
            <a:r>
              <a:rPr lang="en-US" sz="2729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🟠 Moderate Risk – Urgent but stable case.</a:t>
            </a:r>
          </a:p>
          <a:p>
            <a:pPr algn="just">
              <a:lnSpc>
                <a:spcPts val="3821"/>
              </a:lnSpc>
            </a:pPr>
            <a:r>
              <a:rPr lang="en-US" sz="2729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🟢 Low Risk – Non-emergency transport.</a:t>
            </a:r>
          </a:p>
          <a:p>
            <a:pPr algn="just">
              <a:lnSpc>
                <a:spcPts val="3821"/>
              </a:lnSpc>
            </a:pPr>
            <a:r>
              <a:rPr lang="en-US" sz="2729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AI-powered microphones detect siren levels, ensuring high-risk ambulances get priority, even if farther away.</a:t>
            </a:r>
          </a:p>
          <a:p>
            <a:pPr algn="just">
              <a:lnSpc>
                <a:spcPts val="3821"/>
              </a:lnSpc>
            </a:pPr>
            <a:endParaRPr lang="en-US" sz="2729" b="1">
              <a:solidFill>
                <a:srgbClr val="000000"/>
              </a:solidFill>
              <a:latin typeface="Canva Sans 2 Bold"/>
              <a:ea typeface="Canva Sans 2 Bold"/>
              <a:cs typeface="Canva Sans 2 Bold"/>
              <a:sym typeface="Canva Sans 2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805">
            <a:off x="3208899" y="10147909"/>
            <a:ext cx="15258362" cy="786492"/>
            <a:chOff x="0" y="0"/>
            <a:chExt cx="4018663" cy="207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18663" cy="207142"/>
            </a:xfrm>
            <a:custGeom>
              <a:avLst/>
              <a:gdLst/>
              <a:ahLst/>
              <a:cxnLst/>
              <a:rect l="l" t="t" r="r" b="b"/>
              <a:pathLst>
                <a:path w="4018663" h="207142">
                  <a:moveTo>
                    <a:pt x="0" y="0"/>
                  </a:moveTo>
                  <a:lnTo>
                    <a:pt x="4018663" y="0"/>
                  </a:lnTo>
                  <a:lnTo>
                    <a:pt x="4018663" y="207142"/>
                  </a:lnTo>
                  <a:lnTo>
                    <a:pt x="0" y="207142"/>
                  </a:lnTo>
                  <a:close/>
                </a:path>
              </a:pathLst>
            </a:custGeom>
            <a:solidFill>
              <a:srgbClr val="FF63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018663" cy="235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885" y="3813191"/>
            <a:ext cx="5319501" cy="2660617"/>
            <a:chOff x="0" y="0"/>
            <a:chExt cx="1401021" cy="7007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1021" cy="700739"/>
            </a:xfrm>
            <a:custGeom>
              <a:avLst/>
              <a:gdLst/>
              <a:ahLst/>
              <a:cxnLst/>
              <a:rect l="l" t="t" r="r" b="b"/>
              <a:pathLst>
                <a:path w="1401021" h="700739">
                  <a:moveTo>
                    <a:pt x="74225" y="0"/>
                  </a:moveTo>
                  <a:lnTo>
                    <a:pt x="1326796" y="0"/>
                  </a:lnTo>
                  <a:cubicBezTo>
                    <a:pt x="1367789" y="0"/>
                    <a:pt x="1401021" y="33231"/>
                    <a:pt x="1401021" y="74225"/>
                  </a:cubicBezTo>
                  <a:lnTo>
                    <a:pt x="1401021" y="626514"/>
                  </a:lnTo>
                  <a:cubicBezTo>
                    <a:pt x="1401021" y="646200"/>
                    <a:pt x="1393201" y="665079"/>
                    <a:pt x="1379281" y="678999"/>
                  </a:cubicBezTo>
                  <a:cubicBezTo>
                    <a:pt x="1365361" y="692919"/>
                    <a:pt x="1346482" y="700739"/>
                    <a:pt x="1326796" y="700739"/>
                  </a:cubicBezTo>
                  <a:lnTo>
                    <a:pt x="74225" y="700739"/>
                  </a:lnTo>
                  <a:cubicBezTo>
                    <a:pt x="54539" y="700739"/>
                    <a:pt x="35660" y="692919"/>
                    <a:pt x="21740" y="678999"/>
                  </a:cubicBezTo>
                  <a:cubicBezTo>
                    <a:pt x="7820" y="665079"/>
                    <a:pt x="0" y="646200"/>
                    <a:pt x="0" y="626514"/>
                  </a:cubicBezTo>
                  <a:lnTo>
                    <a:pt x="0" y="74225"/>
                  </a:lnTo>
                  <a:cubicBezTo>
                    <a:pt x="0" y="54539"/>
                    <a:pt x="7820" y="35660"/>
                    <a:pt x="21740" y="21740"/>
                  </a:cubicBezTo>
                  <a:cubicBezTo>
                    <a:pt x="35660" y="7820"/>
                    <a:pt x="54539" y="0"/>
                    <a:pt x="74225" y="0"/>
                  </a:cubicBezTo>
                  <a:close/>
                </a:path>
              </a:pathLst>
            </a:custGeom>
            <a:solidFill>
              <a:srgbClr val="FF5757">
                <a:alpha val="33725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01021" cy="729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82055" y="4501768"/>
            <a:ext cx="5752458" cy="5367431"/>
            <a:chOff x="0" y="0"/>
            <a:chExt cx="1515051" cy="12311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5051" cy="1231162"/>
            </a:xfrm>
            <a:custGeom>
              <a:avLst/>
              <a:gdLst/>
              <a:ahLst/>
              <a:cxnLst/>
              <a:rect l="l" t="t" r="r" b="b"/>
              <a:pathLst>
                <a:path w="1515051" h="1231162">
                  <a:moveTo>
                    <a:pt x="68638" y="0"/>
                  </a:moveTo>
                  <a:lnTo>
                    <a:pt x="1446413" y="0"/>
                  </a:lnTo>
                  <a:cubicBezTo>
                    <a:pt x="1484320" y="0"/>
                    <a:pt x="1515051" y="30730"/>
                    <a:pt x="1515051" y="68638"/>
                  </a:cubicBezTo>
                  <a:lnTo>
                    <a:pt x="1515051" y="1162524"/>
                  </a:lnTo>
                  <a:cubicBezTo>
                    <a:pt x="1515051" y="1200432"/>
                    <a:pt x="1484320" y="1231162"/>
                    <a:pt x="1446413" y="1231162"/>
                  </a:cubicBezTo>
                  <a:lnTo>
                    <a:pt x="68638" y="1231162"/>
                  </a:lnTo>
                  <a:cubicBezTo>
                    <a:pt x="30730" y="1231162"/>
                    <a:pt x="0" y="1200432"/>
                    <a:pt x="0" y="1162524"/>
                  </a:cubicBezTo>
                  <a:lnTo>
                    <a:pt x="0" y="68638"/>
                  </a:lnTo>
                  <a:cubicBezTo>
                    <a:pt x="0" y="30730"/>
                    <a:pt x="30730" y="0"/>
                    <a:pt x="68638" y="0"/>
                  </a:cubicBezTo>
                  <a:close/>
                </a:path>
              </a:pathLst>
            </a:custGeom>
            <a:solidFill>
              <a:srgbClr val="FFC563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515051" cy="1259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89598" y="3813592"/>
            <a:ext cx="5561815" cy="2858354"/>
            <a:chOff x="0" y="0"/>
            <a:chExt cx="1464840" cy="752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4840" cy="752818"/>
            </a:xfrm>
            <a:custGeom>
              <a:avLst/>
              <a:gdLst/>
              <a:ahLst/>
              <a:cxnLst/>
              <a:rect l="l" t="t" r="r" b="b"/>
              <a:pathLst>
                <a:path w="1464840" h="752818">
                  <a:moveTo>
                    <a:pt x="70991" y="0"/>
                  </a:moveTo>
                  <a:lnTo>
                    <a:pt x="1393849" y="0"/>
                  </a:lnTo>
                  <a:cubicBezTo>
                    <a:pt x="1412677" y="0"/>
                    <a:pt x="1430734" y="7479"/>
                    <a:pt x="1444048" y="20793"/>
                  </a:cubicBezTo>
                  <a:cubicBezTo>
                    <a:pt x="1457361" y="34106"/>
                    <a:pt x="1464840" y="52163"/>
                    <a:pt x="1464840" y="70991"/>
                  </a:cubicBezTo>
                  <a:lnTo>
                    <a:pt x="1464840" y="681827"/>
                  </a:lnTo>
                  <a:cubicBezTo>
                    <a:pt x="1464840" y="721034"/>
                    <a:pt x="1433057" y="752818"/>
                    <a:pt x="1393849" y="752818"/>
                  </a:cubicBezTo>
                  <a:lnTo>
                    <a:pt x="70991" y="752818"/>
                  </a:lnTo>
                  <a:cubicBezTo>
                    <a:pt x="52163" y="752818"/>
                    <a:pt x="34106" y="745338"/>
                    <a:pt x="20793" y="732025"/>
                  </a:cubicBezTo>
                  <a:cubicBezTo>
                    <a:pt x="7479" y="718711"/>
                    <a:pt x="0" y="700655"/>
                    <a:pt x="0" y="681827"/>
                  </a:cubicBezTo>
                  <a:lnTo>
                    <a:pt x="0" y="70991"/>
                  </a:lnTo>
                  <a:cubicBezTo>
                    <a:pt x="0" y="52163"/>
                    <a:pt x="7479" y="34106"/>
                    <a:pt x="20793" y="20793"/>
                  </a:cubicBezTo>
                  <a:cubicBezTo>
                    <a:pt x="34106" y="7479"/>
                    <a:pt x="52163" y="0"/>
                    <a:pt x="70991" y="0"/>
                  </a:cubicBezTo>
                  <a:close/>
                </a:path>
              </a:pathLst>
            </a:custGeom>
            <a:solidFill>
              <a:srgbClr val="7ED957">
                <a:alpha val="27843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464840" cy="781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0800000" flipH="1">
            <a:off x="4013121" y="6645259"/>
            <a:ext cx="1627105" cy="1751287"/>
          </a:xfrm>
          <a:custGeom>
            <a:avLst/>
            <a:gdLst/>
            <a:ahLst/>
            <a:cxnLst/>
            <a:rect l="l" t="t" r="r" b="b"/>
            <a:pathLst>
              <a:path w="1627105" h="1751287">
                <a:moveTo>
                  <a:pt x="1627106" y="0"/>
                </a:moveTo>
                <a:lnTo>
                  <a:pt x="0" y="0"/>
                </a:lnTo>
                <a:lnTo>
                  <a:pt x="0" y="1751287"/>
                </a:lnTo>
                <a:lnTo>
                  <a:pt x="1627106" y="1751287"/>
                </a:lnTo>
                <a:lnTo>
                  <a:pt x="16271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 flipH="1">
            <a:off x="12254091" y="6888780"/>
            <a:ext cx="1627105" cy="1751287"/>
          </a:xfrm>
          <a:custGeom>
            <a:avLst/>
            <a:gdLst/>
            <a:ahLst/>
            <a:cxnLst/>
            <a:rect l="l" t="t" r="r" b="b"/>
            <a:pathLst>
              <a:path w="1627105" h="1751287">
                <a:moveTo>
                  <a:pt x="1627105" y="0"/>
                </a:moveTo>
                <a:lnTo>
                  <a:pt x="0" y="0"/>
                </a:lnTo>
                <a:lnTo>
                  <a:pt x="0" y="1751287"/>
                </a:lnTo>
                <a:lnTo>
                  <a:pt x="1627105" y="1751287"/>
                </a:lnTo>
                <a:lnTo>
                  <a:pt x="16271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70203" y="130447"/>
            <a:ext cx="16547591" cy="90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3"/>
              </a:lnSpc>
            </a:pPr>
            <a:r>
              <a:rPr lang="en-US" sz="5666" dirty="0">
                <a:solidFill>
                  <a:srgbClr val="FF5757"/>
                </a:solidFill>
                <a:latin typeface="Gagalin"/>
                <a:ea typeface="Gagalin"/>
                <a:cs typeface="Gagalin"/>
                <a:sym typeface="Gagalin"/>
              </a:rPr>
              <a:t>The Sound-Based Tracking &amp; Priority System:-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3394" y="1198061"/>
            <a:ext cx="16154400" cy="145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23"/>
              </a:lnSpc>
            </a:pPr>
            <a:r>
              <a:rPr lang="en-US" sz="280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sound-based tracking system uses </a:t>
            </a:r>
            <a:r>
              <a:rPr lang="en-US" sz="2802" b="1" dirty="0">
                <a:solidFill>
                  <a:srgbClr val="A4006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AI-powered microphones</a:t>
            </a:r>
            <a:r>
              <a:rPr lang="en-US" sz="280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to classify ambulance sirens based on urgency. It follows a </a:t>
            </a:r>
            <a:r>
              <a:rPr lang="en-US" sz="2802" b="1" i="1" dirty="0">
                <a:solidFill>
                  <a:srgbClr val="A4006B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High-Risk First Priority Algorithm</a:t>
            </a:r>
            <a:r>
              <a:rPr lang="en-US" sz="280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ensuring the most critical ambulances get a clear path first.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84587" y="2631405"/>
            <a:ext cx="71188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60"/>
                </a:solidFill>
                <a:latin typeface="Gagalin"/>
                <a:ea typeface="Gagalin"/>
                <a:cs typeface="Gagalin"/>
                <a:sym typeface="Gagalin"/>
              </a:rPr>
              <a:t>Step-by-Step Process:-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5088" y="4055945"/>
            <a:ext cx="5113701" cy="25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257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1.Microphone Detection </a:t>
            </a:r>
          </a:p>
          <a:p>
            <a:pPr marL="487469" lvl="1" indent="-243734" algn="l">
              <a:lnSpc>
                <a:spcPts val="3160"/>
              </a:lnSpc>
              <a:buFont typeface="Arial"/>
              <a:buChar char="•"/>
            </a:pPr>
            <a:r>
              <a:rPr lang="en-US" sz="2257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AI-enhanced microphones are installed at traffic intersections.</a:t>
            </a:r>
          </a:p>
          <a:p>
            <a:pPr marL="487469" lvl="1" indent="-243734" algn="l">
              <a:lnSpc>
                <a:spcPts val="3160"/>
              </a:lnSpc>
              <a:buFont typeface="Arial"/>
              <a:buChar char="•"/>
            </a:pPr>
            <a:r>
              <a:rPr lang="en-US" sz="2257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The system analyzes sirens in real-time to determine urgency.</a:t>
            </a:r>
          </a:p>
          <a:p>
            <a:pPr algn="l">
              <a:lnSpc>
                <a:spcPts val="4420"/>
              </a:lnSpc>
            </a:pPr>
            <a:endParaRPr lang="en-US" sz="2257" b="1">
              <a:solidFill>
                <a:srgbClr val="000000"/>
              </a:solidFill>
              <a:latin typeface="Canva Sans 2 Bold"/>
              <a:ea typeface="Canva Sans 2 Bold"/>
              <a:cs typeface="Canva Sans 2 Bold"/>
              <a:sym typeface="Canva Sans 2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06786" y="4917764"/>
            <a:ext cx="5627727" cy="536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6"/>
              </a:lnSpc>
            </a:pPr>
            <a:r>
              <a:rPr lang="en-US" sz="2147" dirty="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2.Risk-Based Priority Assignment </a:t>
            </a:r>
          </a:p>
          <a:p>
            <a:pPr marL="442999" lvl="1" indent="-221499" algn="l">
              <a:lnSpc>
                <a:spcPts val="2872"/>
              </a:lnSpc>
              <a:buFont typeface="Arial"/>
              <a:buChar char="•"/>
            </a:pPr>
            <a:r>
              <a:rPr lang="en-US" sz="2051" b="1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AI categorizes sirens into three risk levels:</a:t>
            </a:r>
          </a:p>
          <a:p>
            <a:pPr marL="885997" lvl="2" indent="-295332" algn="l">
              <a:lnSpc>
                <a:spcPts val="2872"/>
              </a:lnSpc>
              <a:buFont typeface="Arial"/>
              <a:buChar char="⚬"/>
            </a:pPr>
            <a:r>
              <a:rPr lang="en-US" sz="2051" b="1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High Risk: Life-threatening emergencies (e.g., cardiac arrest).</a:t>
            </a:r>
          </a:p>
          <a:p>
            <a:pPr marL="844682" lvl="2" indent="-281561" algn="l">
              <a:lnSpc>
                <a:spcPts val="2738"/>
              </a:lnSpc>
              <a:buFont typeface="Arial"/>
              <a:buChar char="⚬"/>
            </a:pPr>
            <a:r>
              <a:rPr lang="en-US" sz="1956" b="1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Moderate Risk: Urgent but stable cases.</a:t>
            </a:r>
          </a:p>
          <a:p>
            <a:pPr marL="885997" lvl="2" indent="-295332" algn="l">
              <a:lnSpc>
                <a:spcPts val="2872"/>
              </a:lnSpc>
              <a:buFont typeface="Arial"/>
              <a:buChar char="⚬"/>
            </a:pPr>
            <a:r>
              <a:rPr lang="en-US" sz="2051" b="1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Low Risk: Non-critical patient transport.</a:t>
            </a:r>
          </a:p>
          <a:p>
            <a:pPr marL="590665" lvl="2" algn="l">
              <a:lnSpc>
                <a:spcPts val="2872"/>
              </a:lnSpc>
            </a:pPr>
            <a:r>
              <a:rPr lang="en-US" sz="2051" b="1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High Risk &gt;&gt; Moderate Risk &gt;&gt; Low Risk</a:t>
            </a:r>
          </a:p>
          <a:p>
            <a:pPr marL="442999" lvl="1" indent="-221499" algn="l">
              <a:lnSpc>
                <a:spcPts val="2872"/>
              </a:lnSpc>
              <a:buFont typeface="Arial"/>
              <a:buChar char="•"/>
            </a:pPr>
            <a:r>
              <a:rPr lang="en-US" sz="2051" b="1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The highest priority ambulance (High Risk) gets the green light first.</a:t>
            </a:r>
          </a:p>
          <a:p>
            <a:pPr algn="l">
              <a:lnSpc>
                <a:spcPts val="3944"/>
              </a:lnSpc>
            </a:pPr>
            <a:endParaRPr lang="en-US" sz="2051" b="1" dirty="0">
              <a:solidFill>
                <a:srgbClr val="000000"/>
              </a:solidFill>
              <a:latin typeface="Canva Sans 2 Bold"/>
              <a:ea typeface="Canva Sans 2 Bold"/>
              <a:cs typeface="Canva Sans 2 Bold"/>
              <a:sym typeface="Canva Sans 2 Bold"/>
            </a:endParaRPr>
          </a:p>
          <a:p>
            <a:pPr algn="l">
              <a:lnSpc>
                <a:spcPts val="3944"/>
              </a:lnSpc>
            </a:pPr>
            <a:endParaRPr lang="en-US" sz="2051" b="1" dirty="0">
              <a:solidFill>
                <a:srgbClr val="000000"/>
              </a:solidFill>
              <a:latin typeface="Canva Sans 2 Bold"/>
              <a:ea typeface="Canva Sans 2 Bold"/>
              <a:cs typeface="Canva Sans 2 Bold"/>
              <a:sym typeface="Canva Sans 2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22948" y="4130617"/>
            <a:ext cx="5482165" cy="271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8"/>
              </a:lnSpc>
            </a:pPr>
            <a:r>
              <a:rPr lang="en-US" sz="2113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3.Traffic Signal Adjustment </a:t>
            </a:r>
          </a:p>
          <a:p>
            <a:pPr marL="456254" lvl="1" indent="-228127" algn="l">
              <a:lnSpc>
                <a:spcPts val="2958"/>
              </a:lnSpc>
              <a:buFont typeface="Arial"/>
              <a:buChar char="•"/>
            </a:pPr>
            <a:r>
              <a:rPr lang="en-US" sz="2113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The priority ambulance’s lane turns green, while others stay red.</a:t>
            </a:r>
          </a:p>
          <a:p>
            <a:pPr marL="456254" lvl="1" indent="-228127" algn="l">
              <a:lnSpc>
                <a:spcPts val="2958"/>
              </a:lnSpc>
              <a:buFont typeface="Arial"/>
              <a:buChar char="•"/>
            </a:pPr>
            <a:r>
              <a:rPr lang="en-US" sz="2113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Once it crosses the intersection, the system checks for other ambulances and repeats the process.</a:t>
            </a:r>
          </a:p>
          <a:p>
            <a:pPr algn="l">
              <a:lnSpc>
                <a:spcPts val="4078"/>
              </a:lnSpc>
            </a:pPr>
            <a:endParaRPr lang="en-US" sz="2113" b="1">
              <a:solidFill>
                <a:srgbClr val="000000"/>
              </a:solidFill>
              <a:latin typeface="Canva Sans 2 Bold"/>
              <a:ea typeface="Canva Sans 2 Bold"/>
              <a:cs typeface="Canva Sans 2 Bold"/>
              <a:sym typeface="Canva Sans 2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864" y="1512503"/>
            <a:ext cx="4251323" cy="1516380"/>
            <a:chOff x="0" y="0"/>
            <a:chExt cx="1026270" cy="366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6270" cy="366054"/>
            </a:xfrm>
            <a:custGeom>
              <a:avLst/>
              <a:gdLst/>
              <a:ahLst/>
              <a:cxnLst/>
              <a:rect l="l" t="t" r="r" b="b"/>
              <a:pathLst>
                <a:path w="1026270" h="366054">
                  <a:moveTo>
                    <a:pt x="0" y="0"/>
                  </a:moveTo>
                  <a:lnTo>
                    <a:pt x="1026270" y="0"/>
                  </a:lnTo>
                  <a:lnTo>
                    <a:pt x="1026270" y="366054"/>
                  </a:lnTo>
                  <a:lnTo>
                    <a:pt x="0" y="366054"/>
                  </a:lnTo>
                  <a:close/>
                </a:path>
              </a:pathLst>
            </a:custGeom>
            <a:solidFill>
              <a:srgbClr val="000060">
                <a:alpha val="4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026270" cy="442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FFFFFF">
                      <a:alpha val="40000"/>
                    </a:srgbClr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Technical Feasibility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41870" y="1512503"/>
            <a:ext cx="4102130" cy="1573530"/>
            <a:chOff x="0" y="0"/>
            <a:chExt cx="990255" cy="3798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0255" cy="379850"/>
            </a:xfrm>
            <a:custGeom>
              <a:avLst/>
              <a:gdLst/>
              <a:ahLst/>
              <a:cxnLst/>
              <a:rect l="l" t="t" r="r" b="b"/>
              <a:pathLst>
                <a:path w="990255" h="379850">
                  <a:moveTo>
                    <a:pt x="0" y="0"/>
                  </a:moveTo>
                  <a:lnTo>
                    <a:pt x="990255" y="0"/>
                  </a:lnTo>
                  <a:lnTo>
                    <a:pt x="990255" y="379850"/>
                  </a:lnTo>
                  <a:lnTo>
                    <a:pt x="0" y="379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990255" cy="45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F5757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Financial Feasibility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95583" y="1483928"/>
            <a:ext cx="4296100" cy="1573530"/>
            <a:chOff x="0" y="0"/>
            <a:chExt cx="1037079" cy="3798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7079" cy="379850"/>
            </a:xfrm>
            <a:custGeom>
              <a:avLst/>
              <a:gdLst/>
              <a:ahLst/>
              <a:cxnLst/>
              <a:rect l="l" t="t" r="r" b="b"/>
              <a:pathLst>
                <a:path w="1037079" h="379850">
                  <a:moveTo>
                    <a:pt x="0" y="0"/>
                  </a:moveTo>
                  <a:lnTo>
                    <a:pt x="1037079" y="0"/>
                  </a:lnTo>
                  <a:lnTo>
                    <a:pt x="1037079" y="379850"/>
                  </a:lnTo>
                  <a:lnTo>
                    <a:pt x="0" y="379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037079" cy="45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F5757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Societal Feasibility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46566" y="1483928"/>
            <a:ext cx="4061533" cy="1516380"/>
            <a:chOff x="0" y="0"/>
            <a:chExt cx="980455" cy="3660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0455" cy="366054"/>
            </a:xfrm>
            <a:custGeom>
              <a:avLst/>
              <a:gdLst/>
              <a:ahLst/>
              <a:cxnLst/>
              <a:rect l="l" t="t" r="r" b="b"/>
              <a:pathLst>
                <a:path w="980455" h="366054">
                  <a:moveTo>
                    <a:pt x="0" y="0"/>
                  </a:moveTo>
                  <a:lnTo>
                    <a:pt x="980455" y="0"/>
                  </a:lnTo>
                  <a:lnTo>
                    <a:pt x="980455" y="366054"/>
                  </a:lnTo>
                  <a:lnTo>
                    <a:pt x="0" y="366054"/>
                  </a:lnTo>
                  <a:close/>
                </a:path>
              </a:pathLst>
            </a:custGeom>
            <a:solidFill>
              <a:srgbClr val="000060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980455" cy="442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FFFFF">
                      <a:alpha val="40000"/>
                    </a:srgbClr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Operational Feasibility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6596" y="3644280"/>
            <a:ext cx="4121590" cy="519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008" lvl="1" indent="-245004" algn="l">
              <a:lnSpc>
                <a:spcPts val="3177"/>
              </a:lnSpc>
              <a:buFont typeface="Arial"/>
              <a:buChar char="•"/>
            </a:pPr>
            <a:r>
              <a:rPr lang="en-US" sz="2269" b="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Uses existing CCTV cameras &amp; traffic signals – Requires only an AI software upgrade.</a:t>
            </a:r>
          </a:p>
          <a:p>
            <a:pPr marL="490008" lvl="1" indent="-245004" algn="l">
              <a:lnSpc>
                <a:spcPts val="3177"/>
              </a:lnSpc>
              <a:buFont typeface="Arial"/>
              <a:buChar char="•"/>
            </a:pPr>
            <a:r>
              <a:rPr lang="en-US" sz="2269" b="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AI-based computer vision (YOLO, OpenCV) for ambulance detection.</a:t>
            </a:r>
          </a:p>
          <a:p>
            <a:pPr marL="490008" lvl="1" indent="-245004" algn="l">
              <a:lnSpc>
                <a:spcPts val="3177"/>
              </a:lnSpc>
              <a:buFont typeface="Arial"/>
              <a:buChar char="•"/>
            </a:pPr>
            <a:r>
              <a:rPr lang="en-US" sz="2269" b="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Microphone-based siren classification for risk-based prioritization.</a:t>
            </a:r>
          </a:p>
          <a:p>
            <a:pPr marL="490008" lvl="1" indent="-245004" algn="l">
              <a:lnSpc>
                <a:spcPts val="3177"/>
              </a:lnSpc>
              <a:buFont typeface="Arial"/>
              <a:buChar char="•"/>
            </a:pPr>
            <a:r>
              <a:rPr lang="en-US" sz="2269" b="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Cloud-based or edge computing for real-time decision-making</a:t>
            </a:r>
          </a:p>
        </p:txBody>
      </p:sp>
      <p:grpSp>
        <p:nvGrpSpPr>
          <p:cNvPr id="15" name="Group 15"/>
          <p:cNvGrpSpPr/>
          <p:nvPr/>
        </p:nvGrpSpPr>
        <p:grpSpPr>
          <a:xfrm rot="-108805">
            <a:off x="3208899" y="10147909"/>
            <a:ext cx="15258362" cy="786492"/>
            <a:chOff x="0" y="0"/>
            <a:chExt cx="4018663" cy="2071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18663" cy="207142"/>
            </a:xfrm>
            <a:custGeom>
              <a:avLst/>
              <a:gdLst/>
              <a:ahLst/>
              <a:cxnLst/>
              <a:rect l="l" t="t" r="r" b="b"/>
              <a:pathLst>
                <a:path w="4018663" h="207142">
                  <a:moveTo>
                    <a:pt x="0" y="0"/>
                  </a:moveTo>
                  <a:lnTo>
                    <a:pt x="4018663" y="0"/>
                  </a:lnTo>
                  <a:lnTo>
                    <a:pt x="4018663" y="207142"/>
                  </a:lnTo>
                  <a:lnTo>
                    <a:pt x="0" y="207142"/>
                  </a:lnTo>
                  <a:close/>
                </a:path>
              </a:pathLst>
            </a:custGeom>
            <a:solidFill>
              <a:srgbClr val="FF635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018663" cy="235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38715" y="-241435"/>
            <a:ext cx="7657936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dirty="0">
                <a:solidFill>
                  <a:srgbClr val="FF5757"/>
                </a:solidFill>
                <a:latin typeface="Gagalin"/>
                <a:ea typeface="Gagalin"/>
                <a:cs typeface="Gagalin"/>
                <a:sym typeface="Gagalin"/>
              </a:rPr>
              <a:t>FEASIBILITY:-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009979" y="3268513"/>
            <a:ext cx="4536587" cy="5989787"/>
            <a:chOff x="0" y="0"/>
            <a:chExt cx="1095133" cy="14459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5133" cy="1445936"/>
            </a:xfrm>
            <a:custGeom>
              <a:avLst/>
              <a:gdLst/>
              <a:ahLst/>
              <a:cxnLst/>
              <a:rect l="l" t="t" r="r" b="b"/>
              <a:pathLst>
                <a:path w="1095133" h="1445936">
                  <a:moveTo>
                    <a:pt x="0" y="0"/>
                  </a:moveTo>
                  <a:lnTo>
                    <a:pt x="1095133" y="0"/>
                  </a:lnTo>
                  <a:lnTo>
                    <a:pt x="1095133" y="1445936"/>
                  </a:lnTo>
                  <a:lnTo>
                    <a:pt x="0" y="1445936"/>
                  </a:lnTo>
                  <a:close/>
                </a:path>
              </a:pathLst>
            </a:custGeom>
            <a:solidFill>
              <a:srgbClr val="FF5757">
                <a:alpha val="19608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095133" cy="1522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5316" y="3268513"/>
            <a:ext cx="4764150" cy="6057120"/>
            <a:chOff x="0" y="0"/>
            <a:chExt cx="1150067" cy="14621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50067" cy="1462190"/>
            </a:xfrm>
            <a:custGeom>
              <a:avLst/>
              <a:gdLst/>
              <a:ahLst/>
              <a:cxnLst/>
              <a:rect l="l" t="t" r="r" b="b"/>
              <a:pathLst>
                <a:path w="1150067" h="1462190">
                  <a:moveTo>
                    <a:pt x="0" y="0"/>
                  </a:moveTo>
                  <a:lnTo>
                    <a:pt x="1150067" y="0"/>
                  </a:lnTo>
                  <a:lnTo>
                    <a:pt x="1150067" y="1462190"/>
                  </a:lnTo>
                  <a:lnTo>
                    <a:pt x="0" y="146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60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1150067" cy="1538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009979" y="3819837"/>
            <a:ext cx="4354014" cy="490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219" lvl="1" indent="-277110" algn="l">
              <a:lnSpc>
                <a:spcPts val="3593"/>
              </a:lnSpc>
              <a:buFont typeface="Arial"/>
              <a:buChar char="•"/>
            </a:pPr>
            <a:r>
              <a:rPr lang="en-US" sz="2567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Cost-effective – No need for new traffic light installations, just software and hardware upgrades.</a:t>
            </a:r>
          </a:p>
          <a:p>
            <a:pPr marL="554219" lvl="1" indent="-277110" algn="l">
              <a:lnSpc>
                <a:spcPts val="3593"/>
              </a:lnSpc>
              <a:buFont typeface="Arial"/>
              <a:buChar char="•"/>
            </a:pPr>
            <a:r>
              <a:rPr lang="en-US" sz="2567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Low maintenance cost – AI models can be updated remotely.</a:t>
            </a:r>
          </a:p>
          <a:p>
            <a:pPr marL="554219" lvl="1" indent="-277110" algn="l">
              <a:lnSpc>
                <a:spcPts val="3593"/>
              </a:lnSpc>
              <a:buFont typeface="Arial"/>
              <a:buChar char="•"/>
            </a:pPr>
            <a:r>
              <a:rPr lang="en-US" sz="2567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Scalable for smart city expansion with minimal investment.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670391" y="3268513"/>
            <a:ext cx="4102130" cy="6057120"/>
            <a:chOff x="0" y="0"/>
            <a:chExt cx="990255" cy="14621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0255" cy="1462190"/>
            </a:xfrm>
            <a:custGeom>
              <a:avLst/>
              <a:gdLst/>
              <a:ahLst/>
              <a:cxnLst/>
              <a:rect l="l" t="t" r="r" b="b"/>
              <a:pathLst>
                <a:path w="990255" h="1462190">
                  <a:moveTo>
                    <a:pt x="0" y="0"/>
                  </a:moveTo>
                  <a:lnTo>
                    <a:pt x="990255" y="0"/>
                  </a:lnTo>
                  <a:lnTo>
                    <a:pt x="990255" y="1462190"/>
                  </a:lnTo>
                  <a:lnTo>
                    <a:pt x="0" y="146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6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990255" cy="1538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584313" y="3758957"/>
            <a:ext cx="4023786" cy="469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649" lvl="1" indent="-264824" algn="l">
              <a:lnSpc>
                <a:spcPts val="3434"/>
              </a:lnSpc>
              <a:buFont typeface="Arial"/>
              <a:buChar char="•"/>
            </a:pPr>
            <a:r>
              <a:rPr lang="en-US" sz="2453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Seamless integration with traffic management systems.</a:t>
            </a:r>
          </a:p>
          <a:p>
            <a:pPr marL="529649" lvl="1" indent="-264824" algn="l">
              <a:lnSpc>
                <a:spcPts val="3434"/>
              </a:lnSpc>
              <a:buFont typeface="Arial"/>
              <a:buChar char="•"/>
            </a:pPr>
            <a:r>
              <a:rPr lang="en-US" sz="2453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Fully automated system reduces human intervention and errors.</a:t>
            </a:r>
          </a:p>
          <a:p>
            <a:pPr marL="529649" lvl="1" indent="-264824" algn="l">
              <a:lnSpc>
                <a:spcPts val="3434"/>
              </a:lnSpc>
              <a:buFont typeface="Arial"/>
              <a:buChar char="•"/>
            </a:pPr>
            <a:r>
              <a:rPr lang="en-US" sz="2453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Works in all weather conditions with infrared/night-vision camera support.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896345" y="3268513"/>
            <a:ext cx="4061533" cy="6057120"/>
            <a:chOff x="0" y="0"/>
            <a:chExt cx="980455" cy="14621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80455" cy="1462190"/>
            </a:xfrm>
            <a:custGeom>
              <a:avLst/>
              <a:gdLst/>
              <a:ahLst/>
              <a:cxnLst/>
              <a:rect l="l" t="t" r="r" b="b"/>
              <a:pathLst>
                <a:path w="980455" h="1462190">
                  <a:moveTo>
                    <a:pt x="0" y="0"/>
                  </a:moveTo>
                  <a:lnTo>
                    <a:pt x="980455" y="0"/>
                  </a:lnTo>
                  <a:lnTo>
                    <a:pt x="980455" y="1462190"/>
                  </a:lnTo>
                  <a:lnTo>
                    <a:pt x="0" y="1462190"/>
                  </a:lnTo>
                  <a:close/>
                </a:path>
              </a:pathLst>
            </a:custGeom>
            <a:solidFill>
              <a:srgbClr val="FF5757">
                <a:alpha val="2078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980455" cy="1538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035838" y="3846950"/>
            <a:ext cx="3782547" cy="479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4966" lvl="1" indent="-267483" algn="l">
              <a:lnSpc>
                <a:spcPts val="3468"/>
              </a:lnSpc>
              <a:buFont typeface="Arial"/>
              <a:buChar char="•"/>
            </a:pPr>
            <a:r>
              <a:rPr lang="en-US" sz="2477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Saves lives by reducing emergency response time.</a:t>
            </a:r>
          </a:p>
          <a:p>
            <a:pPr algn="l">
              <a:lnSpc>
                <a:spcPts val="3468"/>
              </a:lnSpc>
            </a:pPr>
            <a:endParaRPr lang="en-US" sz="2477" b="1">
              <a:solidFill>
                <a:srgbClr val="000000"/>
              </a:solidFill>
              <a:latin typeface="Canva Sans 2 Bold"/>
              <a:ea typeface="Canva Sans 2 Bold"/>
              <a:cs typeface="Canva Sans 2 Bold"/>
              <a:sym typeface="Canva Sans 2 Bold"/>
            </a:endParaRPr>
          </a:p>
          <a:p>
            <a:pPr marL="534966" lvl="1" indent="-267483" algn="l">
              <a:lnSpc>
                <a:spcPts val="3468"/>
              </a:lnSpc>
              <a:buFont typeface="Arial"/>
              <a:buChar char="•"/>
            </a:pPr>
            <a:r>
              <a:rPr lang="en-US" sz="2477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Reduces congestion and improves traffic flow.</a:t>
            </a:r>
          </a:p>
          <a:p>
            <a:pPr algn="l">
              <a:lnSpc>
                <a:spcPts val="3468"/>
              </a:lnSpc>
            </a:pPr>
            <a:endParaRPr lang="en-US" sz="2477" b="1">
              <a:solidFill>
                <a:srgbClr val="000000"/>
              </a:solidFill>
              <a:latin typeface="Canva Sans 2 Bold"/>
              <a:ea typeface="Canva Sans 2 Bold"/>
              <a:cs typeface="Canva Sans 2 Bold"/>
              <a:sym typeface="Canva Sans 2 Bold"/>
            </a:endParaRPr>
          </a:p>
          <a:p>
            <a:pPr marL="534966" lvl="1" indent="-267483" algn="l">
              <a:lnSpc>
                <a:spcPts val="3468"/>
              </a:lnSpc>
              <a:buFont typeface="Arial"/>
              <a:buChar char="•"/>
            </a:pPr>
            <a:r>
              <a:rPr lang="en-US" sz="2477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Enhances public trust in smart city solutions.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805">
            <a:off x="3208899" y="10147909"/>
            <a:ext cx="15258362" cy="786492"/>
            <a:chOff x="0" y="0"/>
            <a:chExt cx="4018663" cy="207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18663" cy="207142"/>
            </a:xfrm>
            <a:custGeom>
              <a:avLst/>
              <a:gdLst/>
              <a:ahLst/>
              <a:cxnLst/>
              <a:rect l="l" t="t" r="r" b="b"/>
              <a:pathLst>
                <a:path w="4018663" h="207142">
                  <a:moveTo>
                    <a:pt x="0" y="0"/>
                  </a:moveTo>
                  <a:lnTo>
                    <a:pt x="4018663" y="0"/>
                  </a:lnTo>
                  <a:lnTo>
                    <a:pt x="4018663" y="207142"/>
                  </a:lnTo>
                  <a:lnTo>
                    <a:pt x="0" y="207142"/>
                  </a:lnTo>
                  <a:close/>
                </a:path>
              </a:pathLst>
            </a:custGeom>
            <a:solidFill>
              <a:srgbClr val="FF63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018663" cy="235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522" y="1308064"/>
            <a:ext cx="9038478" cy="6612668"/>
            <a:chOff x="0" y="0"/>
            <a:chExt cx="2380504" cy="16883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0505" cy="1688390"/>
            </a:xfrm>
            <a:custGeom>
              <a:avLst/>
              <a:gdLst/>
              <a:ahLst/>
              <a:cxnLst/>
              <a:rect l="l" t="t" r="r" b="b"/>
              <a:pathLst>
                <a:path w="2380505" h="1688390">
                  <a:moveTo>
                    <a:pt x="43684" y="0"/>
                  </a:moveTo>
                  <a:lnTo>
                    <a:pt x="2336820" y="0"/>
                  </a:lnTo>
                  <a:cubicBezTo>
                    <a:pt x="2348406" y="0"/>
                    <a:pt x="2359517" y="4602"/>
                    <a:pt x="2367710" y="12795"/>
                  </a:cubicBezTo>
                  <a:cubicBezTo>
                    <a:pt x="2375902" y="20987"/>
                    <a:pt x="2380505" y="32098"/>
                    <a:pt x="2380505" y="43684"/>
                  </a:cubicBezTo>
                  <a:lnTo>
                    <a:pt x="2380505" y="1644706"/>
                  </a:lnTo>
                  <a:cubicBezTo>
                    <a:pt x="2380505" y="1656292"/>
                    <a:pt x="2375902" y="1667403"/>
                    <a:pt x="2367710" y="1675595"/>
                  </a:cubicBezTo>
                  <a:cubicBezTo>
                    <a:pt x="2359517" y="1683788"/>
                    <a:pt x="2348406" y="1688390"/>
                    <a:pt x="2336820" y="1688390"/>
                  </a:cubicBezTo>
                  <a:lnTo>
                    <a:pt x="43684" y="1688390"/>
                  </a:lnTo>
                  <a:cubicBezTo>
                    <a:pt x="32098" y="1688390"/>
                    <a:pt x="20987" y="1683788"/>
                    <a:pt x="12795" y="1675595"/>
                  </a:cubicBezTo>
                  <a:cubicBezTo>
                    <a:pt x="4602" y="1667403"/>
                    <a:pt x="0" y="1656292"/>
                    <a:pt x="0" y="1644706"/>
                  </a:cubicBezTo>
                  <a:lnTo>
                    <a:pt x="0" y="43684"/>
                  </a:lnTo>
                  <a:cubicBezTo>
                    <a:pt x="0" y="32098"/>
                    <a:pt x="4602" y="20987"/>
                    <a:pt x="12795" y="12795"/>
                  </a:cubicBezTo>
                  <a:cubicBezTo>
                    <a:pt x="20987" y="4602"/>
                    <a:pt x="32098" y="0"/>
                    <a:pt x="43684" y="0"/>
                  </a:cubicBezTo>
                  <a:close/>
                </a:path>
              </a:pathLst>
            </a:custGeom>
            <a:solidFill>
              <a:srgbClr val="FFC563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380504" cy="1716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522" y="2289378"/>
            <a:ext cx="9244896" cy="563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026" lvl="1" indent="-315013" algn="l">
              <a:lnSpc>
                <a:spcPts val="4085"/>
              </a:lnSpc>
              <a:buFont typeface="Arial"/>
              <a:buChar char="•"/>
            </a:pPr>
            <a:r>
              <a:rPr lang="en-US" sz="2918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AI Camera – Uses TensorFlow Lite &amp; Teachable Machines for real-time ambulance detection.</a:t>
            </a:r>
          </a:p>
          <a:p>
            <a:pPr marL="630026" lvl="1" indent="-315013" algn="l">
              <a:lnSpc>
                <a:spcPts val="4085"/>
              </a:lnSpc>
              <a:buFont typeface="Arial"/>
              <a:buChar char="•"/>
            </a:pPr>
            <a:r>
              <a:rPr lang="en-US" sz="2918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Raspberry Pi 4B – Edge computing device for processing AI models.</a:t>
            </a:r>
          </a:p>
          <a:p>
            <a:pPr marL="630026" lvl="1" indent="-315013" algn="l">
              <a:lnSpc>
                <a:spcPts val="4085"/>
              </a:lnSpc>
              <a:buFont typeface="Arial"/>
              <a:buChar char="•"/>
            </a:pPr>
            <a:r>
              <a:rPr lang="en-US" sz="2918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Traffic Lighting Modules – Controls traffic signals dynamically.</a:t>
            </a:r>
          </a:p>
          <a:p>
            <a:pPr marL="630026" lvl="1" indent="-315013" algn="l">
              <a:lnSpc>
                <a:spcPts val="4085"/>
              </a:lnSpc>
              <a:buFont typeface="Arial"/>
              <a:buChar char="•"/>
            </a:pPr>
            <a:r>
              <a:rPr lang="en-US" sz="2918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Microphone &amp; Audio Sensing – Detects ambulance sirens for priority classification.</a:t>
            </a:r>
          </a:p>
          <a:p>
            <a:pPr marL="630026" lvl="1" indent="-315013" algn="l">
              <a:lnSpc>
                <a:spcPts val="4085"/>
              </a:lnSpc>
              <a:buFont typeface="Arial"/>
              <a:buChar char="•"/>
            </a:pPr>
            <a:r>
              <a:rPr lang="en-US" sz="2918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5V Buzzer – Provides alerts based on AI decisions.</a:t>
            </a:r>
          </a:p>
          <a:p>
            <a:pPr algn="ctr">
              <a:lnSpc>
                <a:spcPts val="4085"/>
              </a:lnSpc>
            </a:pPr>
            <a:endParaRPr lang="en-US" sz="2918" b="1">
              <a:solidFill>
                <a:srgbClr val="000000"/>
              </a:solidFill>
              <a:latin typeface="Canva Sans 2 Bold"/>
              <a:ea typeface="Canva Sans 2 Bold"/>
              <a:cs typeface="Canva Sans 2 Bold"/>
              <a:sym typeface="Canva Sans 2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178684" y="3786784"/>
            <a:ext cx="8661866" cy="6500216"/>
            <a:chOff x="0" y="0"/>
            <a:chExt cx="2281315" cy="16669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1315" cy="1666974"/>
            </a:xfrm>
            <a:custGeom>
              <a:avLst/>
              <a:gdLst/>
              <a:ahLst/>
              <a:cxnLst/>
              <a:rect l="l" t="t" r="r" b="b"/>
              <a:pathLst>
                <a:path w="2281315" h="1666974">
                  <a:moveTo>
                    <a:pt x="45583" y="0"/>
                  </a:moveTo>
                  <a:lnTo>
                    <a:pt x="2235731" y="0"/>
                  </a:lnTo>
                  <a:cubicBezTo>
                    <a:pt x="2247821" y="0"/>
                    <a:pt x="2259415" y="4803"/>
                    <a:pt x="2267964" y="13351"/>
                  </a:cubicBezTo>
                  <a:cubicBezTo>
                    <a:pt x="2276512" y="21900"/>
                    <a:pt x="2281315" y="33494"/>
                    <a:pt x="2281315" y="45583"/>
                  </a:cubicBezTo>
                  <a:lnTo>
                    <a:pt x="2281315" y="1621391"/>
                  </a:lnTo>
                  <a:cubicBezTo>
                    <a:pt x="2281315" y="1646566"/>
                    <a:pt x="2260906" y="1666974"/>
                    <a:pt x="2235731" y="1666974"/>
                  </a:cubicBezTo>
                  <a:lnTo>
                    <a:pt x="45583" y="1666974"/>
                  </a:lnTo>
                  <a:cubicBezTo>
                    <a:pt x="33494" y="1666974"/>
                    <a:pt x="21900" y="1662171"/>
                    <a:pt x="13351" y="1653623"/>
                  </a:cubicBezTo>
                  <a:cubicBezTo>
                    <a:pt x="4803" y="1645074"/>
                    <a:pt x="0" y="1633480"/>
                    <a:pt x="0" y="1621391"/>
                  </a:cubicBezTo>
                  <a:lnTo>
                    <a:pt x="0" y="45583"/>
                  </a:lnTo>
                  <a:cubicBezTo>
                    <a:pt x="0" y="20408"/>
                    <a:pt x="20408" y="0"/>
                    <a:pt x="45583" y="0"/>
                  </a:cubicBezTo>
                  <a:close/>
                </a:path>
              </a:pathLst>
            </a:custGeom>
            <a:solidFill>
              <a:srgbClr val="7ED957">
                <a:alpha val="27843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281315" cy="1695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677218" y="1308064"/>
            <a:ext cx="3660665" cy="2370280"/>
          </a:xfrm>
          <a:custGeom>
            <a:avLst/>
            <a:gdLst/>
            <a:ahLst/>
            <a:cxnLst/>
            <a:rect l="l" t="t" r="r" b="b"/>
            <a:pathLst>
              <a:path w="3660665" h="2370280">
                <a:moveTo>
                  <a:pt x="0" y="0"/>
                </a:moveTo>
                <a:lnTo>
                  <a:pt x="3660665" y="0"/>
                </a:lnTo>
                <a:lnTo>
                  <a:pt x="3660665" y="2370280"/>
                </a:lnTo>
                <a:lnTo>
                  <a:pt x="0" y="2370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661733" y="1123491"/>
            <a:ext cx="3236032" cy="2427024"/>
          </a:xfrm>
          <a:custGeom>
            <a:avLst/>
            <a:gdLst/>
            <a:ahLst/>
            <a:cxnLst/>
            <a:rect l="l" t="t" r="r" b="b"/>
            <a:pathLst>
              <a:path w="3236032" h="2427024">
                <a:moveTo>
                  <a:pt x="0" y="0"/>
                </a:moveTo>
                <a:lnTo>
                  <a:pt x="3236032" y="0"/>
                </a:lnTo>
                <a:lnTo>
                  <a:pt x="3236032" y="2427024"/>
                </a:lnTo>
                <a:lnTo>
                  <a:pt x="0" y="242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4019" y="7948089"/>
            <a:ext cx="2386257" cy="2620422"/>
          </a:xfrm>
          <a:custGeom>
            <a:avLst/>
            <a:gdLst/>
            <a:ahLst/>
            <a:cxnLst/>
            <a:rect l="l" t="t" r="r" b="b"/>
            <a:pathLst>
              <a:path w="2386257" h="2620422">
                <a:moveTo>
                  <a:pt x="0" y="0"/>
                </a:moveTo>
                <a:lnTo>
                  <a:pt x="2386257" y="0"/>
                </a:lnTo>
                <a:lnTo>
                  <a:pt x="2386257" y="2620422"/>
                </a:lnTo>
                <a:lnTo>
                  <a:pt x="0" y="2620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457651" y="7802573"/>
            <a:ext cx="2981313" cy="2484427"/>
          </a:xfrm>
          <a:custGeom>
            <a:avLst/>
            <a:gdLst/>
            <a:ahLst/>
            <a:cxnLst/>
            <a:rect l="l" t="t" r="r" b="b"/>
            <a:pathLst>
              <a:path w="2981313" h="2484427">
                <a:moveTo>
                  <a:pt x="0" y="0"/>
                </a:moveTo>
                <a:lnTo>
                  <a:pt x="2981313" y="0"/>
                </a:lnTo>
                <a:lnTo>
                  <a:pt x="2981313" y="2484427"/>
                </a:lnTo>
                <a:lnTo>
                  <a:pt x="0" y="2484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82133" y="-48277"/>
            <a:ext cx="17736569" cy="108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4"/>
              </a:lnSpc>
            </a:pPr>
            <a:r>
              <a:rPr lang="en-US" sz="6000" dirty="0">
                <a:solidFill>
                  <a:srgbClr val="FF5757"/>
                </a:solidFill>
                <a:latin typeface="Gagalin"/>
                <a:ea typeface="Gagalin"/>
                <a:cs typeface="Gagalin"/>
                <a:sym typeface="Gagalin"/>
              </a:rPr>
              <a:t>technology stack and implementation:-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5715" y="1424401"/>
            <a:ext cx="6363872" cy="75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7"/>
              </a:lnSpc>
            </a:pPr>
            <a:r>
              <a:rPr lang="en-US" sz="4383">
                <a:solidFill>
                  <a:srgbClr val="000060"/>
                </a:solidFill>
                <a:latin typeface="Gagalin"/>
                <a:ea typeface="Gagalin"/>
                <a:cs typeface="Gagalin"/>
                <a:sym typeface="Gagalin"/>
              </a:rPr>
              <a:t>hardware components:-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50418" y="3871983"/>
            <a:ext cx="8318398" cy="74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4"/>
              </a:lnSpc>
            </a:pPr>
            <a:r>
              <a:rPr lang="en-US" sz="4381">
                <a:solidFill>
                  <a:srgbClr val="000060"/>
                </a:solidFill>
                <a:latin typeface="Gagalin"/>
                <a:ea typeface="Gagalin"/>
                <a:cs typeface="Gagalin"/>
                <a:sym typeface="Gagalin"/>
              </a:rPr>
              <a:t>software &amp; ai implementation:-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78684" y="4689163"/>
            <a:ext cx="8318398" cy="5079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863" lvl="1" indent="-392931" algn="l">
              <a:lnSpc>
                <a:spcPts val="5095"/>
              </a:lnSpc>
              <a:buFont typeface="Arial"/>
              <a:buChar char="•"/>
            </a:pPr>
            <a:r>
              <a:rPr lang="en-US" sz="3639" b="1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TensorFlow Lite – Optimized AI model for ambulance detection on edge devices.</a:t>
            </a:r>
          </a:p>
          <a:p>
            <a:pPr marL="785863" lvl="1" indent="-392931" algn="l">
              <a:lnSpc>
                <a:spcPts val="5095"/>
              </a:lnSpc>
              <a:buFont typeface="Arial"/>
              <a:buChar char="•"/>
            </a:pPr>
            <a:r>
              <a:rPr lang="en-US" sz="3639" b="1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Python, NumPy – Core programming for AI processing.</a:t>
            </a:r>
          </a:p>
          <a:p>
            <a:pPr marL="785863" lvl="1" indent="-392931" algn="l">
              <a:lnSpc>
                <a:spcPts val="5095"/>
              </a:lnSpc>
              <a:buFont typeface="Arial"/>
              <a:buChar char="•"/>
            </a:pPr>
            <a:r>
              <a:rPr lang="en-US" sz="3639" b="1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Py Audio &amp; Py Serial – Handles audio input and signal processing.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805">
            <a:off x="3208899" y="10147909"/>
            <a:ext cx="15258362" cy="786492"/>
            <a:chOff x="0" y="0"/>
            <a:chExt cx="4018663" cy="207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18663" cy="207142"/>
            </a:xfrm>
            <a:custGeom>
              <a:avLst/>
              <a:gdLst/>
              <a:ahLst/>
              <a:cxnLst/>
              <a:rect l="l" t="t" r="r" b="b"/>
              <a:pathLst>
                <a:path w="4018663" h="207142">
                  <a:moveTo>
                    <a:pt x="0" y="0"/>
                  </a:moveTo>
                  <a:lnTo>
                    <a:pt x="4018663" y="0"/>
                  </a:lnTo>
                  <a:lnTo>
                    <a:pt x="4018663" y="207142"/>
                  </a:lnTo>
                  <a:lnTo>
                    <a:pt x="0" y="207142"/>
                  </a:lnTo>
                  <a:close/>
                </a:path>
              </a:pathLst>
            </a:custGeom>
            <a:solidFill>
              <a:srgbClr val="FF63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018663" cy="235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49031" y="219204"/>
            <a:ext cx="11297954" cy="108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4"/>
              </a:lnSpc>
              <a:spcBef>
                <a:spcPct val="0"/>
              </a:spcBef>
            </a:pPr>
            <a:r>
              <a:rPr lang="en-US" sz="6600" u="none" strike="noStrike" dirty="0">
                <a:solidFill>
                  <a:srgbClr val="FF5757"/>
                </a:solidFill>
                <a:latin typeface="Gagalin"/>
                <a:ea typeface="Gagalin"/>
                <a:cs typeface="Gagalin"/>
                <a:sym typeface="Gagalin"/>
              </a:rPr>
              <a:t>Future Implementation :-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33600" y="2144183"/>
            <a:ext cx="15981504" cy="79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60"/>
                </a:solidFill>
                <a:latin typeface="Gagalin"/>
                <a:ea typeface="Gagalin"/>
                <a:cs typeface="Gagalin"/>
                <a:sym typeface="Gagalin"/>
              </a:rPr>
              <a:t>After succeding in this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75268" y="1855869"/>
            <a:ext cx="13845480" cy="661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endParaRPr/>
          </a:p>
          <a:p>
            <a:pPr algn="l">
              <a:lnSpc>
                <a:spcPts val="4420"/>
              </a:lnSpc>
            </a:pPr>
            <a:endParaRPr/>
          </a:p>
          <a:p>
            <a:pPr algn="l">
              <a:lnSpc>
                <a:spcPts val="4420"/>
              </a:lnSpc>
            </a:pPr>
            <a:r>
              <a:rPr lang="en-US" sz="3157" b="1" u="none" strike="noStrike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Objective: </a:t>
            </a:r>
          </a:p>
          <a:p>
            <a:pPr algn="l">
              <a:lnSpc>
                <a:spcPts val="4420"/>
              </a:lnSpc>
            </a:pPr>
            <a:r>
              <a:rPr lang="en-US" sz="3157" b="1" u="none" strike="noStrike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Develop an AI-powered system to detect road accidents in real-time.   </a:t>
            </a:r>
          </a:p>
          <a:p>
            <a:pPr algn="l">
              <a:lnSpc>
                <a:spcPts val="4420"/>
              </a:lnSpc>
            </a:pPr>
            <a:r>
              <a:rPr lang="en-US" sz="3157" b="1" u="none" strike="noStrike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Process </a:t>
            </a:r>
          </a:p>
          <a:p>
            <a:pPr algn="l">
              <a:lnSpc>
                <a:spcPts val="4420"/>
              </a:lnSpc>
            </a:pPr>
            <a:r>
              <a:rPr lang="en-US" sz="3157" b="1" u="none" strike="noStrike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 - Detect accidents using AI-powered image/video analysis.  </a:t>
            </a:r>
          </a:p>
          <a:p>
            <a:pPr algn="l">
              <a:lnSpc>
                <a:spcPts val="4420"/>
              </a:lnSpc>
            </a:pPr>
            <a:r>
              <a:rPr lang="en-US" sz="3157" b="1" u="none" strike="noStrike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-Instantly notify the nearest hospital and emergency services.   </a:t>
            </a:r>
          </a:p>
          <a:p>
            <a:pPr algn="l">
              <a:lnSpc>
                <a:spcPts val="4420"/>
              </a:lnSpc>
            </a:pPr>
            <a:r>
              <a:rPr lang="en-US" sz="3157" b="1" u="none" strike="noStrike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 - Share real-time location data for faster response.   </a:t>
            </a:r>
          </a:p>
          <a:p>
            <a:pPr algn="l">
              <a:lnSpc>
                <a:spcPts val="4420"/>
              </a:lnSpc>
            </a:pPr>
            <a:r>
              <a:rPr lang="en-US" sz="3157" b="1" u="none" strike="noStrike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Impact:  </a:t>
            </a:r>
          </a:p>
          <a:p>
            <a:pPr algn="l">
              <a:lnSpc>
                <a:spcPts val="4420"/>
              </a:lnSpc>
            </a:pPr>
            <a:r>
              <a:rPr lang="en-US" sz="3157" b="1" u="none" strike="noStrike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 - Reduces emergency response time.  </a:t>
            </a:r>
          </a:p>
          <a:p>
            <a:pPr algn="l">
              <a:lnSpc>
                <a:spcPts val="4420"/>
              </a:lnSpc>
            </a:pPr>
            <a:r>
              <a:rPr lang="en-US" sz="3157" b="1" u="none" strike="noStrike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 - Increases survival chances for accident victims.  </a:t>
            </a:r>
          </a:p>
          <a:p>
            <a:pPr algn="l">
              <a:lnSpc>
                <a:spcPts val="4420"/>
              </a:lnSpc>
            </a:pPr>
            <a:r>
              <a:rPr lang="en-US" sz="3157" b="1" u="none" strike="noStrike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 - Enhances smart city infrastructure.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68666" y="1558518"/>
            <a:ext cx="15067385" cy="8183643"/>
            <a:chOff x="0" y="0"/>
            <a:chExt cx="3968365" cy="21553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68365" cy="2155363"/>
            </a:xfrm>
            <a:custGeom>
              <a:avLst/>
              <a:gdLst/>
              <a:ahLst/>
              <a:cxnLst/>
              <a:rect l="l" t="t" r="r" b="b"/>
              <a:pathLst>
                <a:path w="3968365" h="2155363">
                  <a:moveTo>
                    <a:pt x="26205" y="0"/>
                  </a:moveTo>
                  <a:lnTo>
                    <a:pt x="3942160" y="0"/>
                  </a:lnTo>
                  <a:cubicBezTo>
                    <a:pt x="3949110" y="0"/>
                    <a:pt x="3955775" y="2761"/>
                    <a:pt x="3960690" y="7675"/>
                  </a:cubicBezTo>
                  <a:cubicBezTo>
                    <a:pt x="3965604" y="12590"/>
                    <a:pt x="3968365" y="19255"/>
                    <a:pt x="3968365" y="26205"/>
                  </a:cubicBezTo>
                  <a:lnTo>
                    <a:pt x="3968365" y="2129158"/>
                  </a:lnTo>
                  <a:cubicBezTo>
                    <a:pt x="3968365" y="2136108"/>
                    <a:pt x="3965604" y="2142773"/>
                    <a:pt x="3960690" y="2147688"/>
                  </a:cubicBezTo>
                  <a:cubicBezTo>
                    <a:pt x="3955775" y="2152602"/>
                    <a:pt x="3949110" y="2155363"/>
                    <a:pt x="3942160" y="2155363"/>
                  </a:cubicBezTo>
                  <a:lnTo>
                    <a:pt x="26205" y="2155363"/>
                  </a:lnTo>
                  <a:cubicBezTo>
                    <a:pt x="19255" y="2155363"/>
                    <a:pt x="12590" y="2152602"/>
                    <a:pt x="7675" y="2147688"/>
                  </a:cubicBezTo>
                  <a:cubicBezTo>
                    <a:pt x="2761" y="2142773"/>
                    <a:pt x="0" y="2136108"/>
                    <a:pt x="0" y="2129158"/>
                  </a:cubicBezTo>
                  <a:lnTo>
                    <a:pt x="0" y="26205"/>
                  </a:lnTo>
                  <a:cubicBezTo>
                    <a:pt x="0" y="19255"/>
                    <a:pt x="2761" y="12590"/>
                    <a:pt x="7675" y="7675"/>
                  </a:cubicBezTo>
                  <a:cubicBezTo>
                    <a:pt x="12590" y="2761"/>
                    <a:pt x="19255" y="0"/>
                    <a:pt x="26205" y="0"/>
                  </a:cubicBezTo>
                  <a:close/>
                </a:path>
              </a:pathLst>
            </a:custGeom>
            <a:solidFill>
              <a:srgbClr val="FF5757">
                <a:alpha val="33725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968365" cy="2183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1109</Words>
  <Application>Microsoft Office PowerPoint</Application>
  <PresentationFormat>Custom</PresentationFormat>
  <Paragraphs>119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Times New Roman Bold Italics</vt:lpstr>
      <vt:lpstr>Montserrat Bold</vt:lpstr>
      <vt:lpstr>Times New Roman Bold</vt:lpstr>
      <vt:lpstr>Faustina Bold</vt:lpstr>
      <vt:lpstr>Shrikhand</vt:lpstr>
      <vt:lpstr>Arial</vt:lpstr>
      <vt:lpstr>TT Interphases Bold</vt:lpstr>
      <vt:lpstr>Gagalin</vt:lpstr>
      <vt:lpstr>Calibri</vt:lpstr>
      <vt:lpstr>Canva Sans 2 Bold</vt:lpstr>
      <vt:lpstr>Chewy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MirzaeX</dc:title>
  <dc:creator>victus</dc:creator>
  <cp:lastModifiedBy>Asutosh Nayak</cp:lastModifiedBy>
  <cp:revision>7</cp:revision>
  <dcterms:created xsi:type="dcterms:W3CDTF">2006-08-16T00:00:00Z</dcterms:created>
  <dcterms:modified xsi:type="dcterms:W3CDTF">2025-03-24T07:50:46Z</dcterms:modified>
  <dc:identifier>DAGihl5k0DM</dc:identifier>
</cp:coreProperties>
</file>